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5" r:id="rId5"/>
    <p:sldId id="264" r:id="rId6"/>
    <p:sldId id="260" r:id="rId7"/>
    <p:sldId id="266" r:id="rId8"/>
    <p:sldId id="257" r:id="rId9"/>
    <p:sldId id="259" r:id="rId10"/>
    <p:sldId id="262" r:id="rId11"/>
    <p:sldId id="25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o A" initials="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61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81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15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52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62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12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72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06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0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61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09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60ED-CA3F-49BE-B882-27585F3CFDA9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CCDF-5AA9-4A1A-A0BE-CB2BDA4872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80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OpenMS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 of a Quality Control Pipeline for</a:t>
            </a:r>
          </a:p>
          <a:p>
            <a:r>
              <a:rPr lang="en-US" dirty="0" smtClean="0"/>
              <a:t>Liquid Chromatography – Mass Spectrometry</a:t>
            </a:r>
            <a:endParaRPr lang="de-D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44316" y="24844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Projektmanagment im Softwarebereich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5413986" y="5165209"/>
            <a:ext cx="1364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Chris Bielow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Vorraussetzungen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675"/>
            <a:ext cx="10515600" cy="4351338"/>
          </a:xfrm>
        </p:spPr>
        <p:txBody>
          <a:bodyPr/>
          <a:lstStyle/>
          <a:p>
            <a:r>
              <a:rPr lang="en-US" dirty="0" err="1" smtClean="0"/>
              <a:t>Erfahrung</a:t>
            </a:r>
            <a:r>
              <a:rPr lang="en-US" dirty="0" smtClean="0"/>
              <a:t> in </a:t>
            </a:r>
            <a:r>
              <a:rPr lang="en-US" dirty="0" err="1" smtClean="0"/>
              <a:t>Objektorientierter</a:t>
            </a:r>
            <a:r>
              <a:rPr lang="en-US" dirty="0" smtClean="0"/>
              <a:t> </a:t>
            </a:r>
            <a:r>
              <a:rPr lang="en-US" dirty="0" err="1" smtClean="0"/>
              <a:t>Programmierung</a:t>
            </a:r>
            <a:r>
              <a:rPr lang="en-US" dirty="0" smtClean="0"/>
              <a:t> (Java, C++, …)</a:t>
            </a:r>
          </a:p>
          <a:p>
            <a:pPr lvl="1"/>
            <a:r>
              <a:rPr lang="en-US" dirty="0" smtClean="0"/>
              <a:t>C++ </a:t>
            </a:r>
            <a:r>
              <a:rPr lang="en-US" dirty="0" err="1" smtClean="0"/>
              <a:t>Kenntnisse</a:t>
            </a:r>
            <a:r>
              <a:rPr lang="en-US" dirty="0" smtClean="0"/>
              <a:t> </a:t>
            </a:r>
            <a:r>
              <a:rPr lang="en-US" dirty="0" err="1" smtClean="0"/>
              <a:t>empfehlenswert</a:t>
            </a:r>
            <a:r>
              <a:rPr lang="en-US" dirty="0" smtClean="0"/>
              <a:t> (</a:t>
            </a:r>
            <a:r>
              <a:rPr lang="en-US" dirty="0" err="1" smtClean="0"/>
              <a:t>wenig</a:t>
            </a:r>
            <a:r>
              <a:rPr lang="en-US" dirty="0" smtClean="0"/>
              <a:t> Templates)</a:t>
            </a:r>
          </a:p>
          <a:p>
            <a:pPr lvl="1"/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err="1" smtClean="0"/>
              <a:t>AlDaBi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/ C++-</a:t>
            </a:r>
            <a:r>
              <a:rPr lang="en-US" dirty="0" err="1" smtClean="0"/>
              <a:t>Kurs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 err="1" smtClean="0"/>
              <a:t>Grundwissen</a:t>
            </a:r>
            <a:r>
              <a:rPr lang="en-US" dirty="0" smtClean="0"/>
              <a:t> (ggplot2)</a:t>
            </a:r>
          </a:p>
          <a:p>
            <a:r>
              <a:rPr lang="en-US" dirty="0" err="1" smtClean="0"/>
              <a:t>Erfahrung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Profilern</a:t>
            </a:r>
            <a:endParaRPr lang="de-D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1860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 err="1" smtClean="0"/>
              <a:t>Empfehlenswert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096000" y="443900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b="1" dirty="0">
                <a:solidFill>
                  <a:srgbClr val="222222"/>
                </a:solidFill>
                <a:latin typeface="Arial" panose="020B0604020202020204" pitchFamily="34" charset="0"/>
              </a:rPr>
              <a:t>Schwierigkeitsgrad (Acht Sterne verteilt auf drei Bereiche):</a:t>
            </a:r>
            <a:endParaRPr lang="de-DE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  <a:t>A Programmieren: </a:t>
            </a:r>
            <a:r>
              <a:rPr lang="de-D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****</a:t>
            </a:r>
            <a: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  <a:t>B Biologie/Chemie: </a:t>
            </a:r>
            <a:r>
              <a:rPr lang="de-D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**</a:t>
            </a:r>
            <a: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  <a:t/>
            </a:r>
            <a:b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de-DE" sz="2400" dirty="0">
                <a:solidFill>
                  <a:srgbClr val="222222"/>
                </a:solidFill>
                <a:latin typeface="Arial" panose="020B0604020202020204" pitchFamily="34" charset="0"/>
              </a:rPr>
              <a:t>C Projektmanagement: </a:t>
            </a:r>
            <a:r>
              <a:rPr lang="de-DE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**</a:t>
            </a:r>
            <a:endParaRPr lang="de-DE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endParaRPr lang="en-US" dirty="0" smtClean="0"/>
          </a:p>
          <a:p>
            <a:pPr lvl="1"/>
            <a:r>
              <a:rPr lang="en-US" dirty="0" err="1" smtClean="0"/>
              <a:t>Raum</a:t>
            </a:r>
            <a:r>
              <a:rPr lang="en-US" dirty="0" smtClean="0"/>
              <a:t> </a:t>
            </a:r>
            <a:r>
              <a:rPr lang="en-US" dirty="0" smtClean="0"/>
              <a:t>K21,T9</a:t>
            </a:r>
            <a:endParaRPr lang="en-US" dirty="0" smtClean="0"/>
          </a:p>
          <a:p>
            <a:pPr lvl="1"/>
            <a:r>
              <a:rPr lang="en-US" dirty="0" smtClean="0"/>
              <a:t>chris.bielow@fu-berlin.de</a:t>
            </a:r>
          </a:p>
          <a:p>
            <a:pPr lvl="1"/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974336"/>
            <a:ext cx="4358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www.OpenMS.de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KNIME (</a:t>
            </a:r>
            <a:r>
              <a:rPr lang="en-US" dirty="0" err="1" smtClean="0"/>
              <a:t>konstanz</a:t>
            </a:r>
            <a:r>
              <a:rPr lang="en-US" dirty="0" smtClean="0"/>
              <a:t> information miner)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www.knime.org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8454190" y="5863102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B.Sc</a:t>
            </a:r>
            <a:r>
              <a:rPr lang="de-DE" sz="2400" dirty="0" smtClean="0"/>
              <a:t>. Arbeit möglich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97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1685" y="3023937"/>
            <a:ext cx="2389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“OMICS”</a:t>
            </a:r>
            <a:endParaRPr lang="de-DE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2646948" y="1467853"/>
            <a:ext cx="1837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Genomics</a:t>
            </a:r>
            <a:endParaRPr lang="de-DE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54843" y="890338"/>
            <a:ext cx="2058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Proteomics</a:t>
            </a:r>
            <a:endParaRPr lang="de-DE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84734" y="5245769"/>
            <a:ext cx="2567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Metabolomics</a:t>
            </a:r>
            <a:endParaRPr lang="de-DE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575727" y="4198568"/>
            <a:ext cx="1990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Foodomics</a:t>
            </a:r>
            <a:endParaRPr lang="de-DE" sz="3200" dirty="0"/>
          </a:p>
        </p:txBody>
      </p:sp>
      <p:sp>
        <p:nvSpPr>
          <p:cNvPr id="12" name="Rectangle 11"/>
          <p:cNvSpPr/>
          <p:nvPr/>
        </p:nvSpPr>
        <p:spPr>
          <a:xfrm>
            <a:off x="7828474" y="2578587"/>
            <a:ext cx="2799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/>
              <a:t>Transcriptomics</a:t>
            </a:r>
            <a:endParaRPr lang="de-DE" sz="3200" dirty="0"/>
          </a:p>
        </p:txBody>
      </p:sp>
      <p:sp>
        <p:nvSpPr>
          <p:cNvPr id="14" name="Rectangle 13"/>
          <p:cNvSpPr/>
          <p:nvPr/>
        </p:nvSpPr>
        <p:spPr>
          <a:xfrm>
            <a:off x="1696047" y="3821851"/>
            <a:ext cx="2537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/>
              <a:t>Connectomics</a:t>
            </a:r>
            <a:endParaRPr lang="de-DE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81789" y="6296526"/>
            <a:ext cx="888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OMICS – </a:t>
            </a:r>
            <a:r>
              <a:rPr lang="en-US" dirty="0" err="1" smtClean="0"/>
              <a:t>Ganzheitliche</a:t>
            </a:r>
            <a:r>
              <a:rPr lang="en-US" dirty="0" smtClean="0"/>
              <a:t> </a:t>
            </a:r>
            <a:r>
              <a:rPr lang="en-US" dirty="0" err="1" smtClean="0"/>
              <a:t>Charakerisierung</a:t>
            </a:r>
            <a:r>
              <a:rPr lang="en-US" dirty="0" smtClean="0"/>
              <a:t> und </a:t>
            </a:r>
            <a:r>
              <a:rPr lang="en-US" dirty="0" err="1" smtClean="0"/>
              <a:t>Quantifizierung</a:t>
            </a:r>
            <a:r>
              <a:rPr lang="en-US" dirty="0" smtClean="0"/>
              <a:t> des </a:t>
            </a:r>
            <a:r>
              <a:rPr lang="en-US" dirty="0" err="1" smtClean="0"/>
              <a:t>entsprechenden</a:t>
            </a:r>
            <a:r>
              <a:rPr lang="en-US" dirty="0" smtClean="0"/>
              <a:t> </a:t>
            </a:r>
            <a:r>
              <a:rPr lang="en-US" dirty="0" err="1" smtClean="0"/>
              <a:t>Teilgebiets</a:t>
            </a:r>
            <a:r>
              <a:rPr lang="en-US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6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Proteomik</a:t>
            </a:r>
            <a:r>
              <a:rPr lang="en-US" dirty="0" smtClean="0"/>
              <a:t>-Pipeline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755" y="2221313"/>
            <a:ext cx="1437061" cy="6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OpenMS (+ Workflow Engine)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MaxQuant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TransProteomicsPipeline</a:t>
            </a:r>
            <a:endParaRPr lang="de-DE" sz="1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258438" y="3001921"/>
            <a:ext cx="36576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36552" y="2655084"/>
            <a:ext cx="7776864" cy="182485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/>
          </a:p>
        </p:txBody>
      </p:sp>
      <p:sp>
        <p:nvSpPr>
          <p:cNvPr id="6" name="Rechteck 71"/>
          <p:cNvSpPr/>
          <p:nvPr/>
        </p:nvSpPr>
        <p:spPr>
          <a:xfrm>
            <a:off x="5255013" y="2701329"/>
            <a:ext cx="2201211" cy="648673"/>
          </a:xfrm>
          <a:prstGeom prst="rect">
            <a:avLst/>
          </a:prstGeom>
          <a:solidFill>
            <a:schemeClr val="bg1">
              <a:lumMod val="65000"/>
              <a:alpha val="4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t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Massenspektrometer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147"/>
          <p:cNvSpPr/>
          <p:nvPr/>
        </p:nvSpPr>
        <p:spPr>
          <a:xfrm>
            <a:off x="3574130" y="2802918"/>
            <a:ext cx="1340202" cy="44508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Auftrennung</a:t>
            </a:r>
            <a:endParaRPr lang="de-DE" sz="1600" dirty="0"/>
          </a:p>
        </p:txBody>
      </p:sp>
      <p:sp>
        <p:nvSpPr>
          <p:cNvPr id="8" name="Abgerundetes Rechteck 148"/>
          <p:cNvSpPr/>
          <p:nvPr/>
        </p:nvSpPr>
        <p:spPr>
          <a:xfrm>
            <a:off x="5289257" y="3077059"/>
            <a:ext cx="1003160" cy="45392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err="1"/>
              <a:t>ion</a:t>
            </a:r>
            <a:r>
              <a:rPr lang="de-DE" sz="1600" dirty="0"/>
              <a:t> </a:t>
            </a:r>
            <a:r>
              <a:rPr lang="de-DE" sz="1600" dirty="0" err="1"/>
              <a:t>source</a:t>
            </a:r>
            <a:endParaRPr lang="de-DE" sz="1600" dirty="0"/>
          </a:p>
        </p:txBody>
      </p:sp>
      <p:sp>
        <p:nvSpPr>
          <p:cNvPr id="9" name="Abgerundetes Rechteck 149"/>
          <p:cNvSpPr/>
          <p:nvPr/>
        </p:nvSpPr>
        <p:spPr>
          <a:xfrm>
            <a:off x="6319611" y="3079050"/>
            <a:ext cx="1112413" cy="4776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err="1"/>
              <a:t>mass</a:t>
            </a:r>
            <a:r>
              <a:rPr lang="de-DE" sz="1600" dirty="0"/>
              <a:t> </a:t>
            </a:r>
            <a:r>
              <a:rPr lang="de-DE" sz="1600" dirty="0" err="1"/>
              <a:t>analyzer</a:t>
            </a:r>
            <a:endParaRPr lang="de-DE" sz="1600" dirty="0"/>
          </a:p>
        </p:txBody>
      </p:sp>
      <p:sp>
        <p:nvSpPr>
          <p:cNvPr id="10" name="Abgerundetes Rechteck 151"/>
          <p:cNvSpPr/>
          <p:nvPr/>
        </p:nvSpPr>
        <p:spPr>
          <a:xfrm>
            <a:off x="1129924" y="2821896"/>
            <a:ext cx="827481" cy="38775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Probe</a:t>
            </a:r>
            <a:endParaRPr lang="de-DE" sz="1600" dirty="0"/>
          </a:p>
        </p:txBody>
      </p:sp>
      <p:sp>
        <p:nvSpPr>
          <p:cNvPr id="11" name="Textfeld 152"/>
          <p:cNvSpPr txBox="1"/>
          <p:nvPr/>
        </p:nvSpPr>
        <p:spPr>
          <a:xfrm>
            <a:off x="4159330" y="4107393"/>
            <a:ext cx="526561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LC</a:t>
            </a:r>
            <a:endParaRPr lang="de-DE" sz="1600" dirty="0"/>
          </a:p>
        </p:txBody>
      </p:sp>
      <p:sp>
        <p:nvSpPr>
          <p:cNvPr id="12" name="Textfeld 162"/>
          <p:cNvSpPr txBox="1"/>
          <p:nvPr/>
        </p:nvSpPr>
        <p:spPr>
          <a:xfrm>
            <a:off x="5458119" y="4107393"/>
            <a:ext cx="718705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/>
              <a:t>ESI</a:t>
            </a:r>
          </a:p>
        </p:txBody>
      </p:sp>
      <p:sp>
        <p:nvSpPr>
          <p:cNvPr id="13" name="Textfeld 176"/>
          <p:cNvSpPr txBox="1"/>
          <p:nvPr/>
        </p:nvSpPr>
        <p:spPr>
          <a:xfrm>
            <a:off x="6427931" y="4115203"/>
            <a:ext cx="985179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err="1"/>
              <a:t>Orbitrap</a:t>
            </a:r>
            <a:endParaRPr lang="de-DE" sz="1600" dirty="0"/>
          </a:p>
        </p:txBody>
      </p:sp>
      <p:grpSp>
        <p:nvGrpSpPr>
          <p:cNvPr id="14" name="Gruppieren 177"/>
          <p:cNvGrpSpPr/>
          <p:nvPr/>
        </p:nvGrpSpPr>
        <p:grpSpPr>
          <a:xfrm>
            <a:off x="6607813" y="3645286"/>
            <a:ext cx="446568" cy="387548"/>
            <a:chOff x="539552" y="4509120"/>
            <a:chExt cx="1080120" cy="693446"/>
          </a:xfrm>
        </p:grpSpPr>
        <p:sp>
          <p:nvSpPr>
            <p:cNvPr id="53" name="Halbbogen 178"/>
            <p:cNvSpPr/>
            <p:nvPr/>
          </p:nvSpPr>
          <p:spPr>
            <a:xfrm>
              <a:off x="539552" y="4509120"/>
              <a:ext cx="1080120" cy="432048"/>
            </a:xfrm>
            <a:prstGeom prst="blockArc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00">
                <a:solidFill>
                  <a:schemeClr val="tx1"/>
                </a:solidFill>
              </a:endParaRPr>
            </a:p>
          </p:txBody>
        </p:sp>
        <p:sp>
          <p:nvSpPr>
            <p:cNvPr id="54" name="Halbbogen 179"/>
            <p:cNvSpPr/>
            <p:nvPr/>
          </p:nvSpPr>
          <p:spPr>
            <a:xfrm rot="10800000">
              <a:off x="539552" y="4770518"/>
              <a:ext cx="1080120" cy="432048"/>
            </a:xfrm>
            <a:prstGeom prst="blockArc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sz="1600">
                <a:solidFill>
                  <a:schemeClr val="tx1"/>
                </a:solidFill>
              </a:endParaRPr>
            </a:p>
          </p:txBody>
        </p:sp>
        <p:pic>
          <p:nvPicPr>
            <p:cNvPr id="55" name="Picture 5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4564947"/>
              <a:ext cx="936104" cy="592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3891" y="3321592"/>
            <a:ext cx="606599" cy="69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4235" y="3455198"/>
            <a:ext cx="579910" cy="48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5868" y="3263348"/>
            <a:ext cx="682989" cy="8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Abgerundetes Rechteck 151"/>
          <p:cNvSpPr/>
          <p:nvPr/>
        </p:nvSpPr>
        <p:spPr>
          <a:xfrm>
            <a:off x="2277395" y="2781343"/>
            <a:ext cx="1037196" cy="46666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Verdau</a:t>
            </a:r>
            <a:endParaRPr lang="de-DE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558284" y="3224473"/>
            <a:ext cx="1015114" cy="817568"/>
            <a:chOff x="6742291" y="521985"/>
            <a:chExt cx="1080136" cy="833472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2291" y="731159"/>
              <a:ext cx="897216" cy="624298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07314" y="655652"/>
              <a:ext cx="897216" cy="624298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56940" y="589568"/>
              <a:ext cx="897216" cy="624298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25211" y="521985"/>
              <a:ext cx="897216" cy="624298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1511" y="3372343"/>
            <a:ext cx="963048" cy="569392"/>
          </a:xfrm>
          <a:prstGeom prst="rect">
            <a:avLst/>
          </a:prstGeom>
        </p:spPr>
      </p:pic>
      <p:sp>
        <p:nvSpPr>
          <p:cNvPr id="21" name="Textfeld 152"/>
          <p:cNvSpPr txBox="1"/>
          <p:nvPr/>
        </p:nvSpPr>
        <p:spPr>
          <a:xfrm>
            <a:off x="2256873" y="4078850"/>
            <a:ext cx="1143980" cy="33855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/>
              <a:t>T</a:t>
            </a:r>
            <a:r>
              <a:rPr lang="de-DE" sz="1600" dirty="0" smtClean="0"/>
              <a:t>rypsin</a:t>
            </a:r>
            <a:endParaRPr lang="de-DE" sz="1600" dirty="0"/>
          </a:p>
        </p:txBody>
      </p:sp>
      <p:sp>
        <p:nvSpPr>
          <p:cNvPr id="24" name="Textfeld 207"/>
          <p:cNvSpPr txBox="1"/>
          <p:nvPr/>
        </p:nvSpPr>
        <p:spPr>
          <a:xfrm>
            <a:off x="7567114" y="4107393"/>
            <a:ext cx="991010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mass</a:t>
            </a:r>
            <a:r>
              <a:rPr lang="de-DE" dirty="0"/>
              <a:t> </a:t>
            </a:r>
            <a:r>
              <a:rPr lang="de-DE" dirty="0" err="1"/>
              <a:t>spectra</a:t>
            </a:r>
            <a:endParaRPr lang="de-DE" dirty="0"/>
          </a:p>
        </p:txBody>
      </p:sp>
      <p:sp>
        <p:nvSpPr>
          <p:cNvPr id="25" name="Abgerundetes Rechteck 147"/>
          <p:cNvSpPr/>
          <p:nvPr/>
        </p:nvSpPr>
        <p:spPr>
          <a:xfrm>
            <a:off x="7608560" y="2826455"/>
            <a:ext cx="1013837" cy="32395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 smtClean="0"/>
              <a:t>Daten</a:t>
            </a:r>
            <a:endParaRPr lang="de-DE" sz="2400" b="1" dirty="0"/>
          </a:p>
        </p:txBody>
      </p:sp>
      <p:cxnSp>
        <p:nvCxnSpPr>
          <p:cNvPr id="26" name="Straight Arrow Connector 25"/>
          <p:cNvCxnSpPr>
            <a:stCxn id="10" idx="3"/>
            <a:endCxn id="18" idx="1"/>
          </p:cNvCxnSpPr>
          <p:nvPr/>
        </p:nvCxnSpPr>
        <p:spPr>
          <a:xfrm flipV="1">
            <a:off x="1957405" y="3014674"/>
            <a:ext cx="319990" cy="11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3"/>
            <a:endCxn id="7" idx="1"/>
          </p:cNvCxnSpPr>
          <p:nvPr/>
        </p:nvCxnSpPr>
        <p:spPr>
          <a:xfrm>
            <a:off x="3314591" y="3014674"/>
            <a:ext cx="259539" cy="107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6" idx="1"/>
          </p:cNvCxnSpPr>
          <p:nvPr/>
        </p:nvCxnSpPr>
        <p:spPr>
          <a:xfrm>
            <a:off x="4914332" y="3025461"/>
            <a:ext cx="340681" cy="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bgerundetes Rechteck 147"/>
          <p:cNvSpPr/>
          <p:nvPr/>
        </p:nvSpPr>
        <p:spPr>
          <a:xfrm>
            <a:off x="9439061" y="2485109"/>
            <a:ext cx="1204650" cy="9966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dirty="0" smtClean="0"/>
              <a:t>Software +</a:t>
            </a:r>
          </a:p>
          <a:p>
            <a:pPr algn="ctr"/>
            <a:r>
              <a:rPr lang="en-US" sz="1600" dirty="0" smtClean="0"/>
              <a:t>pipeline</a:t>
            </a:r>
            <a:endParaRPr lang="de-DE" sz="1600" dirty="0"/>
          </a:p>
        </p:txBody>
      </p:sp>
      <p:sp>
        <p:nvSpPr>
          <p:cNvPr id="30" name="Abgerundetes Rechteck 147"/>
          <p:cNvSpPr/>
          <p:nvPr/>
        </p:nvSpPr>
        <p:spPr>
          <a:xfrm>
            <a:off x="7009252" y="5547602"/>
            <a:ext cx="2728128" cy="7611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/>
              <a:t>Qualitätskontrolle</a:t>
            </a:r>
            <a:endParaRPr lang="en-US" sz="2400" dirty="0" smtClean="0"/>
          </a:p>
          <a:p>
            <a:pPr algn="ctr"/>
            <a:r>
              <a:rPr lang="en-US" sz="2400" dirty="0" smtClean="0"/>
              <a:t>(QC)</a:t>
            </a:r>
            <a:endParaRPr lang="de-DE" sz="2400" dirty="0"/>
          </a:p>
        </p:txBody>
      </p:sp>
      <p:cxnSp>
        <p:nvCxnSpPr>
          <p:cNvPr id="31" name="Straight Arrow Connector 30"/>
          <p:cNvCxnSpPr>
            <a:stCxn id="25" idx="3"/>
            <a:endCxn id="29" idx="1"/>
          </p:cNvCxnSpPr>
          <p:nvPr/>
        </p:nvCxnSpPr>
        <p:spPr>
          <a:xfrm flipV="1">
            <a:off x="8622397" y="2983425"/>
            <a:ext cx="816664" cy="50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87"/>
          <p:cNvCxnSpPr>
            <a:stCxn id="29" idx="2"/>
            <a:endCxn id="66" idx="1"/>
          </p:cNvCxnSpPr>
          <p:nvPr/>
        </p:nvCxnSpPr>
        <p:spPr>
          <a:xfrm rot="16200000" flipH="1">
            <a:off x="9455144" y="4067983"/>
            <a:ext cx="1832737" cy="660252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4670184" y="4867533"/>
            <a:ext cx="812141" cy="407258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/>
          </a:p>
        </p:txBody>
      </p:sp>
      <p:sp>
        <p:nvSpPr>
          <p:cNvPr id="36" name="TextBox 191"/>
          <p:cNvSpPr txBox="1"/>
          <p:nvPr/>
        </p:nvSpPr>
        <p:spPr>
          <a:xfrm>
            <a:off x="5421825" y="6406402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ja</a:t>
            </a:r>
            <a:endParaRPr lang="en-US" sz="2000" dirty="0"/>
          </a:p>
        </p:txBody>
      </p:sp>
      <p:sp>
        <p:nvSpPr>
          <p:cNvPr id="37" name="TextBox 192"/>
          <p:cNvSpPr txBox="1"/>
          <p:nvPr/>
        </p:nvSpPr>
        <p:spPr>
          <a:xfrm>
            <a:off x="5182668" y="5303156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nein</a:t>
            </a:r>
            <a:endParaRPr lang="en-US" sz="2000" dirty="0"/>
          </a:p>
        </p:txBody>
      </p:sp>
      <p:sp>
        <p:nvSpPr>
          <p:cNvPr id="38" name="Flowchart: Decision 37"/>
          <p:cNvSpPr/>
          <p:nvPr/>
        </p:nvSpPr>
        <p:spPr>
          <a:xfrm>
            <a:off x="4455420" y="5802371"/>
            <a:ext cx="1241667" cy="781568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ok?</a:t>
            </a:r>
            <a:endParaRPr lang="en-US" sz="2000" dirty="0"/>
          </a:p>
        </p:txBody>
      </p:sp>
      <p:cxnSp>
        <p:nvCxnSpPr>
          <p:cNvPr id="39" name="Straight Arrow Connector 38"/>
          <p:cNvCxnSpPr>
            <a:stCxn id="38" idx="0"/>
            <a:endCxn id="35" idx="2"/>
          </p:cNvCxnSpPr>
          <p:nvPr/>
        </p:nvCxnSpPr>
        <p:spPr>
          <a:xfrm flipV="1">
            <a:off x="5076254" y="5274791"/>
            <a:ext cx="1" cy="5275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95"/>
          <p:cNvSpPr txBox="1"/>
          <p:nvPr/>
        </p:nvSpPr>
        <p:spPr>
          <a:xfrm>
            <a:off x="2025357" y="5041489"/>
            <a:ext cx="2707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</a:t>
            </a:r>
            <a:r>
              <a:rPr lang="en-US" sz="2000" dirty="0" smtClean="0"/>
              <a:t>nstrument settings</a:t>
            </a:r>
            <a:r>
              <a:rPr lang="en-US" sz="2000" dirty="0"/>
              <a:t> </a:t>
            </a:r>
            <a:r>
              <a:rPr lang="en-US" sz="2000" dirty="0" smtClean="0"/>
              <a:t>&amp;</a:t>
            </a:r>
          </a:p>
          <a:p>
            <a:r>
              <a:rPr lang="en-US" sz="2000" dirty="0" smtClean="0"/>
              <a:t>experimental conditions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2076691" y="4486671"/>
            <a:ext cx="768594" cy="569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97"/>
          <p:cNvSpPr txBox="1"/>
          <p:nvPr/>
        </p:nvSpPr>
        <p:spPr>
          <a:xfrm>
            <a:off x="6415371" y="5022834"/>
            <a:ext cx="1973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software settings</a:t>
            </a:r>
            <a:endParaRPr lang="en-US" sz="2000" dirty="0"/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2844800" y="5060950"/>
            <a:ext cx="1818375" cy="102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846204" y="4476750"/>
            <a:ext cx="189096" cy="5791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846204" y="4470400"/>
            <a:ext cx="976496" cy="5854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5" idx="3"/>
          </p:cNvCxnSpPr>
          <p:nvPr/>
        </p:nvCxnSpPr>
        <p:spPr>
          <a:xfrm flipH="1">
            <a:off x="5482325" y="5071162"/>
            <a:ext cx="36596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0" idx="1"/>
            <a:endCxn id="38" idx="3"/>
          </p:cNvCxnSpPr>
          <p:nvPr/>
        </p:nvCxnSpPr>
        <p:spPr>
          <a:xfrm flipH="1">
            <a:off x="5697087" y="5928172"/>
            <a:ext cx="1312165" cy="2649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bgerundetes Rechteck 147"/>
          <p:cNvSpPr/>
          <p:nvPr/>
        </p:nvSpPr>
        <p:spPr>
          <a:xfrm>
            <a:off x="10701638" y="4588042"/>
            <a:ext cx="1421509" cy="145287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/>
              <a:t>Interpretation</a:t>
            </a:r>
          </a:p>
          <a:p>
            <a:pPr algn="ctr"/>
            <a:r>
              <a:rPr lang="de-DE" dirty="0"/>
              <a:t>(</a:t>
            </a:r>
            <a:r>
              <a:rPr lang="de-DE" dirty="0" smtClean="0"/>
              <a:t>Biomarker, ...)</a:t>
            </a:r>
            <a:endParaRPr lang="de-DE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9701090" y="5330009"/>
            <a:ext cx="327703" cy="21759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0202299" y="5121876"/>
            <a:ext cx="531132" cy="385202"/>
            <a:chOff x="9875520" y="5851007"/>
            <a:chExt cx="531132" cy="385202"/>
          </a:xfrm>
        </p:grpSpPr>
        <p:cxnSp>
          <p:nvCxnSpPr>
            <p:cNvPr id="70" name="Straight Connector 69"/>
            <p:cNvCxnSpPr/>
            <p:nvPr/>
          </p:nvCxnSpPr>
          <p:spPr>
            <a:xfrm flipV="1">
              <a:off x="9875520" y="5851007"/>
              <a:ext cx="466344" cy="385201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9875520" y="5920675"/>
              <a:ext cx="531132" cy="315534"/>
            </a:xfrm>
            <a:prstGeom prst="line">
              <a:avLst/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76"/>
          <p:cNvCxnSpPr/>
          <p:nvPr/>
        </p:nvCxnSpPr>
        <p:spPr>
          <a:xfrm flipV="1">
            <a:off x="9125670" y="3522265"/>
            <a:ext cx="453124" cy="15692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526463" y="2168088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GB - TB</a:t>
            </a:r>
            <a:endParaRPr lang="de-DE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291027" y="1387410"/>
            <a:ext cx="715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Mittel der Wahl: Liquid Chromatography (LC) + </a:t>
            </a:r>
            <a:r>
              <a:rPr lang="en-US" dirty="0" err="1" smtClean="0"/>
              <a:t>Massenspektrometrie</a:t>
            </a:r>
            <a:r>
              <a:rPr lang="en-US" dirty="0" smtClean="0"/>
              <a:t> (MS)</a:t>
            </a:r>
            <a:endParaRPr lang="de-DE" dirty="0"/>
          </a:p>
        </p:txBody>
      </p:sp>
      <p:cxnSp>
        <p:nvCxnSpPr>
          <p:cNvPr id="98" name="Elbow Connector 97"/>
          <p:cNvCxnSpPr>
            <a:stCxn id="38" idx="2"/>
            <a:endCxn id="66" idx="2"/>
          </p:cNvCxnSpPr>
          <p:nvPr/>
        </p:nvCxnSpPr>
        <p:spPr>
          <a:xfrm rot="5400000" flipH="1" flipV="1">
            <a:off x="7972810" y="3144356"/>
            <a:ext cx="543026" cy="6336139"/>
          </a:xfrm>
          <a:prstGeom prst="bentConnector3">
            <a:avLst>
              <a:gd name="adj1" fmla="val -4209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6" grpId="0"/>
      <p:bldP spid="37" grpId="0"/>
      <p:bldP spid="38" grpId="0" animBg="1"/>
      <p:bldP spid="40" grpId="0"/>
      <p:bldP spid="42" grpId="0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QC Beispiel – Alignment von Retentionszeiten</a:t>
            </a:r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987" y="2318246"/>
            <a:ext cx="2186313" cy="1480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8951" y="1690688"/>
            <a:ext cx="3933825" cy="48387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868624" y="3063607"/>
            <a:ext cx="1738427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97434" y="268628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align</a:t>
            </a:r>
            <a:endParaRPr lang="de-DE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646192" y="2149302"/>
            <a:ext cx="1309608" cy="1838498"/>
            <a:chOff x="1128792" y="1717502"/>
            <a:chExt cx="959223" cy="1536595"/>
          </a:xfrm>
        </p:grpSpPr>
        <p:sp>
          <p:nvSpPr>
            <p:cNvPr id="9" name="Abgerundetes Rechteck 147"/>
            <p:cNvSpPr/>
            <p:nvPr/>
          </p:nvSpPr>
          <p:spPr>
            <a:xfrm>
              <a:off x="1128792" y="1717502"/>
              <a:ext cx="959223" cy="26478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100" dirty="0" smtClean="0"/>
                <a:t>Auftrennung</a:t>
              </a:r>
              <a:endParaRPr lang="de-DE" sz="1100" dirty="0"/>
            </a:p>
          </p:txBody>
        </p:sp>
        <p:sp>
          <p:nvSpPr>
            <p:cNvPr id="12" name="Textfeld 152"/>
            <p:cNvSpPr txBox="1"/>
            <p:nvPr/>
          </p:nvSpPr>
          <p:spPr>
            <a:xfrm>
              <a:off x="1297496" y="2992487"/>
              <a:ext cx="526561" cy="26161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"/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DE" sz="1100" dirty="0" smtClean="0"/>
                <a:t>LC</a:t>
              </a:r>
              <a:endParaRPr lang="de-DE" sz="1100" dirty="0"/>
            </a:p>
          </p:txBody>
        </p:sp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1068" y="2107648"/>
              <a:ext cx="682989" cy="858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4" name="Straight Arrow Connector 9"/>
          <p:cNvCxnSpPr/>
          <p:nvPr/>
        </p:nvCxnSpPr>
        <p:spPr>
          <a:xfrm flipV="1">
            <a:off x="1830024" y="3060700"/>
            <a:ext cx="1344976" cy="290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110931" y="3532521"/>
            <a:ext cx="583624" cy="3850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3117280" y="3532520"/>
            <a:ext cx="583624" cy="3850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38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QC Beispiel - Gesamtübersicht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88832" cy="4351338"/>
          </a:xfrm>
        </p:spPr>
        <p:txBody>
          <a:bodyPr/>
          <a:lstStyle/>
          <a:p>
            <a:r>
              <a:rPr lang="de-DE" dirty="0" smtClean="0"/>
              <a:t>Automated scoring of results using adequate 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59" y="1629655"/>
            <a:ext cx="5246441" cy="5228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Pipeline (KNIME)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2757293"/>
            <a:ext cx="356854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OpenMS</a:t>
            </a:r>
          </a:p>
          <a:p>
            <a:pPr lvl="1"/>
            <a:r>
              <a:rPr lang="en-US" dirty="0" smtClean="0"/>
              <a:t>C++ </a:t>
            </a:r>
            <a:r>
              <a:rPr lang="en-US" dirty="0" err="1" smtClean="0"/>
              <a:t>Bibliothek</a:t>
            </a:r>
            <a:r>
              <a:rPr lang="en-US" dirty="0" smtClean="0"/>
              <a:t> f</a:t>
            </a:r>
            <a:r>
              <a:rPr lang="de-DE" dirty="0" smtClean="0"/>
              <a:t>ür Analyse von LC-MS Daten</a:t>
            </a:r>
          </a:p>
          <a:p>
            <a:pPr lvl="1"/>
            <a:r>
              <a:rPr lang="de-DE" dirty="0" smtClean="0"/>
              <a:t>Tools/Executables</a:t>
            </a:r>
          </a:p>
          <a:p>
            <a:pPr lvl="2"/>
            <a:r>
              <a:rPr lang="de-DE" dirty="0" smtClean="0"/>
              <a:t>150 Tools</a:t>
            </a:r>
          </a:p>
          <a:p>
            <a:pPr lvl="2"/>
            <a:r>
              <a:rPr lang="de-DE" dirty="0" smtClean="0"/>
              <a:t>„Lego“ </a:t>
            </a:r>
          </a:p>
          <a:p>
            <a:pPr marL="914400" lvl="2" indent="0">
              <a:buNone/>
            </a:pPr>
            <a:endParaRPr lang="de-DE" dirty="0" smtClean="0"/>
          </a:p>
          <a:p>
            <a:pPr lvl="1"/>
            <a:endParaRPr lang="de-DE" dirty="0"/>
          </a:p>
          <a:p>
            <a:pPr lvl="2"/>
            <a:endParaRPr lang="de-DE" dirty="0"/>
          </a:p>
        </p:txBody>
      </p:sp>
      <p:pic>
        <p:nvPicPr>
          <p:cNvPr id="1026" name="Picture 2" descr="https://lh3.googleusercontent.com/_EEXaWZiUNPlj6IUAZR4_4mYqXOTgmwWZ2pwIuMt8AxJGgRp_l0VqgjGY08144W1pKlnKxwGWMBlpAwtX_S33oIPWuh8AfjNAXHBTxUBBzbL8eyAdETjErBW09mi10uRBeD2hn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31" y="3891126"/>
            <a:ext cx="6762706" cy="263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12361" y="2279488"/>
            <a:ext cx="5432962" cy="1611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/>
              <a:t>KNIME (</a:t>
            </a:r>
            <a:r>
              <a:rPr lang="en-US" sz="2400" dirty="0" err="1"/>
              <a:t>konstanz</a:t>
            </a:r>
            <a:r>
              <a:rPr lang="en-US" sz="2400" dirty="0"/>
              <a:t> information miner</a:t>
            </a:r>
            <a:r>
              <a:rPr lang="en-US" sz="2400" dirty="0" smtClean="0"/>
              <a:t>)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Pipeline tool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/>
              <a:t>Visualizierung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Daten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400" dirty="0" smtClean="0"/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310130" y="3780957"/>
            <a:ext cx="473725" cy="4385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utoShape 4" descr="Image result for knime logo"/>
          <p:cNvSpPr>
            <a:spLocks noChangeAspect="1" noChangeArrowheads="1"/>
          </p:cNvSpPr>
          <p:nvPr/>
        </p:nvSpPr>
        <p:spPr bwMode="auto">
          <a:xfrm>
            <a:off x="155575" y="-144463"/>
            <a:ext cx="1761360" cy="176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5329" y="1202781"/>
            <a:ext cx="2867025" cy="1143000"/>
          </a:xfrm>
          <a:prstGeom prst="rect">
            <a:avLst/>
          </a:prstGeom>
        </p:spPr>
      </p:pic>
      <p:sp>
        <p:nvSpPr>
          <p:cNvPr id="9" name="AutoShape 6" descr="Image result for OpenM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797" y="1233293"/>
            <a:ext cx="1524000" cy="1524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026925" y="5283512"/>
            <a:ext cx="473725" cy="4385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63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Zielstellung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Implementierung von bekannten (oder neuen) Metriken zur Qualitätssicherung von LC-MS Experimenten</a:t>
            </a:r>
          </a:p>
          <a:p>
            <a:pPr lvl="1"/>
            <a:r>
              <a:rPr lang="de-DE" dirty="0" smtClean="0"/>
              <a:t>OpenMS C++</a:t>
            </a:r>
          </a:p>
          <a:p>
            <a:pPr lvl="1"/>
            <a:r>
              <a:rPr lang="de-DE" dirty="0" smtClean="0"/>
              <a:t>ca. 1-4 Metriken pro Team</a:t>
            </a:r>
          </a:p>
          <a:p>
            <a:r>
              <a:rPr lang="en-US" dirty="0" err="1" smtClean="0"/>
              <a:t>Optimierung</a:t>
            </a:r>
            <a:r>
              <a:rPr lang="en-US" dirty="0" smtClean="0"/>
              <a:t> der </a:t>
            </a:r>
            <a:r>
              <a:rPr lang="en-US" dirty="0" err="1" smtClean="0"/>
              <a:t>Programmlaufzeit</a:t>
            </a:r>
            <a:r>
              <a:rPr lang="en-US" dirty="0" smtClean="0"/>
              <a:t> (C++ Code Profiling; V-Tune, </a:t>
            </a:r>
            <a:r>
              <a:rPr lang="en-US" dirty="0" err="1" smtClean="0"/>
              <a:t>Xperf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Ausgleich</a:t>
            </a:r>
            <a:r>
              <a:rPr lang="en-US" dirty="0" smtClean="0"/>
              <a:t>” f</a:t>
            </a:r>
            <a:r>
              <a:rPr lang="de-DE" dirty="0" smtClean="0"/>
              <a:t>ür zusätzlichen Aufwand durch Erzeugung der Metriken</a:t>
            </a:r>
          </a:p>
          <a:p>
            <a:r>
              <a:rPr lang="de-DE" dirty="0" smtClean="0"/>
              <a:t>Visualisierung der Daten</a:t>
            </a:r>
          </a:p>
          <a:p>
            <a:pPr lvl="1"/>
            <a:r>
              <a:rPr lang="de-DE" dirty="0" smtClean="0"/>
              <a:t>Plot (R)</a:t>
            </a:r>
          </a:p>
          <a:p>
            <a:r>
              <a:rPr lang="de-DE" dirty="0" smtClean="0"/>
              <a:t>Zusammenführung der Metriken in einem automatisierten Report</a:t>
            </a:r>
          </a:p>
          <a:p>
            <a:pPr lvl="1"/>
            <a:r>
              <a:rPr lang="de-DE" dirty="0" smtClean="0"/>
              <a:t>Abstimmung zwischen den Teams</a:t>
            </a:r>
          </a:p>
          <a:p>
            <a:r>
              <a:rPr lang="de-DE" dirty="0" smtClean="0"/>
              <a:t>Erstellung eines Pull-Requests zur Aufnahme der neuen Funktionalität in die OpenMS-Entwicklerversion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3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Zeitplan</a:t>
            </a:r>
            <a:r>
              <a:rPr lang="en-US" dirty="0" smtClean="0"/>
              <a:t> - Seminar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999"/>
            <a:ext cx="817746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Mi, </a:t>
            </a:r>
            <a:r>
              <a:rPr lang="de-DE" dirty="0">
                <a:solidFill>
                  <a:srgbClr val="FF0000"/>
                </a:solidFill>
              </a:rPr>
              <a:t>01.03., 10:00 Uhr (flexibel +- 2 Wochen)</a:t>
            </a:r>
          </a:p>
          <a:p>
            <a:r>
              <a:rPr lang="de-DE" dirty="0" smtClean="0"/>
              <a:t>Vorbesprechung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Mo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dirty="0" smtClean="0">
                <a:solidFill>
                  <a:srgbClr val="FF0000"/>
                </a:solidFill>
              </a:rPr>
              <a:t>19.3</a:t>
            </a:r>
            <a:r>
              <a:rPr lang="de-DE" dirty="0">
                <a:solidFill>
                  <a:srgbClr val="FF0000"/>
                </a:solidFill>
              </a:rPr>
              <a:t>. - Fr, </a:t>
            </a:r>
            <a:r>
              <a:rPr lang="de-DE" dirty="0" smtClean="0">
                <a:solidFill>
                  <a:srgbClr val="FF0000"/>
                </a:solidFill>
              </a:rPr>
              <a:t>23.3</a:t>
            </a:r>
            <a:endParaRPr lang="de-DE" b="0" dirty="0" smtClean="0">
              <a:solidFill>
                <a:srgbClr val="FF0000"/>
              </a:solidFill>
              <a:effectLst/>
            </a:endParaRPr>
          </a:p>
          <a:p>
            <a:pPr fontAlgn="base"/>
            <a:r>
              <a:rPr lang="de-DE" dirty="0" smtClean="0"/>
              <a:t>Einführung in Flüssigkeitschromatograhie &amp; Massenspektrometrie (LC-MS)</a:t>
            </a:r>
          </a:p>
          <a:p>
            <a:pPr fontAlgn="base"/>
            <a:r>
              <a:rPr lang="en-US" dirty="0" smtClean="0"/>
              <a:t>Refresher: C++ und R</a:t>
            </a:r>
            <a:endParaRPr lang="de-DE" dirty="0"/>
          </a:p>
          <a:p>
            <a:pPr fontAlgn="base"/>
            <a:r>
              <a:rPr lang="de-DE" dirty="0" smtClean="0"/>
              <a:t>OpenMS (C++ library und Tools) &amp; PTXQC (QC Tool in R)</a:t>
            </a:r>
          </a:p>
          <a:p>
            <a:pPr fontAlgn="base"/>
            <a:r>
              <a:rPr lang="de-DE" dirty="0" smtClean="0"/>
              <a:t>Workflow engines: KNIME und TOPPAS</a:t>
            </a:r>
            <a:endParaRPr lang="de-DE" dirty="0"/>
          </a:p>
          <a:p>
            <a:pPr fontAlgn="base"/>
            <a:r>
              <a:rPr lang="de-DE" dirty="0" smtClean="0"/>
              <a:t>Git (version control software)</a:t>
            </a:r>
            <a:endParaRPr lang="de-DE" dirty="0"/>
          </a:p>
          <a:p>
            <a:pPr fontAlgn="base"/>
            <a:r>
              <a:rPr lang="de-DE" dirty="0" smtClean="0"/>
              <a:t>Quality metrics</a:t>
            </a:r>
          </a:p>
          <a:p>
            <a:pPr marL="0" indent="0">
              <a:buNone/>
            </a:pPr>
            <a:r>
              <a:rPr lang="de-DE" b="0" dirty="0" smtClean="0">
                <a:effectLst/>
              </a:rPr>
              <a:t/>
            </a:r>
            <a:br>
              <a:rPr lang="de-DE" b="0" dirty="0" smtClean="0">
                <a:effectLst/>
              </a:rPr>
            </a:br>
            <a:r>
              <a:rPr lang="de-DE" b="0" dirty="0" smtClean="0">
                <a:effectLst/>
              </a:rPr>
              <a:t/>
            </a:r>
            <a:br>
              <a:rPr lang="de-DE" b="0" dirty="0" smtClean="0">
                <a:effectLst/>
              </a:rPr>
            </a:br>
            <a:r>
              <a:rPr lang="de-DE" b="0" dirty="0" smtClean="0">
                <a:effectLst/>
              </a:rPr>
              <a:t/>
            </a:r>
            <a:br>
              <a:rPr lang="de-DE" b="0" dirty="0" smtClean="0">
                <a:effectLst/>
              </a:rPr>
            </a:b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13610" y="1552189"/>
            <a:ext cx="5835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r>
              <a:rPr lang="de-DE" dirty="0"/>
              <a:t>	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26772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5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Zeitplan</a:t>
            </a:r>
            <a:r>
              <a:rPr lang="en-US" dirty="0" smtClean="0"/>
              <a:t> – </a:t>
            </a:r>
            <a:r>
              <a:rPr lang="en-US" dirty="0" err="1" smtClean="0"/>
              <a:t>praktischer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577515" y="1225689"/>
            <a:ext cx="76119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Do, 29.03.</a:t>
            </a:r>
          </a:p>
          <a:p>
            <a:r>
              <a:rPr lang="en-US" dirty="0" err="1" smtClean="0"/>
              <a:t>Vorstellung</a:t>
            </a:r>
            <a:r>
              <a:rPr lang="en-US" dirty="0" smtClean="0"/>
              <a:t> der Pl</a:t>
            </a:r>
            <a:r>
              <a:rPr lang="de-DE" dirty="0" smtClean="0"/>
              <a:t>ä</a:t>
            </a:r>
            <a:r>
              <a:rPr lang="en-US" dirty="0" smtClean="0"/>
              <a:t>ne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Mo</a:t>
            </a:r>
            <a:r>
              <a:rPr lang="de-DE" dirty="0">
                <a:solidFill>
                  <a:srgbClr val="FF0000"/>
                </a:solidFill>
              </a:rPr>
              <a:t>, 09.04 - Fr, 11.05.</a:t>
            </a:r>
          </a:p>
          <a:p>
            <a:r>
              <a:rPr lang="de-DE" b="1" dirty="0" smtClean="0"/>
              <a:t>Woche </a:t>
            </a:r>
            <a:r>
              <a:rPr lang="de-DE" b="1" dirty="0"/>
              <a:t>1(+2):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OpenMS-develop </a:t>
            </a:r>
            <a:r>
              <a:rPr lang="de-DE" dirty="0"/>
              <a:t>installieren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Projekt auf </a:t>
            </a:r>
            <a:r>
              <a:rPr lang="de-DE" u="sng" dirty="0"/>
              <a:t>https://git.imp.fu-berlin.de</a:t>
            </a:r>
            <a:r>
              <a:rPr lang="de-DE" dirty="0"/>
              <a:t> clonen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Einarbeitung in </a:t>
            </a:r>
            <a:r>
              <a:rPr lang="de-DE" dirty="0" smtClean="0"/>
              <a:t>OpenMS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Relevante Literatur lesen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(Externe </a:t>
            </a:r>
            <a:r>
              <a:rPr lang="de-DE" dirty="0"/>
              <a:t>Programme </a:t>
            </a:r>
            <a:r>
              <a:rPr lang="de-DE" dirty="0" smtClean="0"/>
              <a:t>testen)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Metriken aussuchen, Zeitplan erstellen, Vortrag</a:t>
            </a:r>
          </a:p>
          <a:p>
            <a:r>
              <a:rPr lang="de-DE" b="1" dirty="0" smtClean="0"/>
              <a:t>Woche 3+4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Neue Metriken implementieren (C++/R)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Visualisieren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Tests schreiben</a:t>
            </a:r>
          </a:p>
          <a:p>
            <a:r>
              <a:rPr lang="de-DE" b="1" dirty="0" smtClean="0"/>
              <a:t>Woche </a:t>
            </a:r>
            <a:r>
              <a:rPr lang="de-DE" b="1" dirty="0"/>
              <a:t>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Workflows finalisieren (C</a:t>
            </a:r>
            <a:r>
              <a:rPr lang="de-DE" dirty="0" smtClean="0"/>
              <a:t>++/R</a:t>
            </a:r>
            <a:r>
              <a:rPr lang="de-DE" dirty="0"/>
              <a:t>); </a:t>
            </a:r>
            <a:r>
              <a:rPr lang="de-DE" dirty="0" smtClean="0"/>
              <a:t>evtl. Bugs </a:t>
            </a:r>
            <a:r>
              <a:rPr lang="de-DE" dirty="0"/>
              <a:t>fixen;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Abschlussbericht schreiben (Resultate, Metriken, Screenshots, Workflows)</a:t>
            </a:r>
          </a:p>
          <a:p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rgbClr val="FF0000"/>
                </a:solidFill>
              </a:rPr>
              <a:t>Fr, 18.5. </a:t>
            </a:r>
            <a:r>
              <a:rPr lang="de-DE" dirty="0" smtClean="0"/>
              <a:t>Abschlussbericht und Vorstellung der Ergebnisse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7740317" y="3491617"/>
            <a:ext cx="3152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wöchentliche Besprechung</a:t>
            </a:r>
            <a:endParaRPr lang="de-DE" dirty="0"/>
          </a:p>
          <a:p>
            <a:pPr fontAlgn="base"/>
            <a:r>
              <a:rPr lang="de-DE" dirty="0" smtClean="0">
                <a:solidFill>
                  <a:srgbClr val="FF0000"/>
                </a:solidFill>
              </a:rPr>
              <a:t>Freitags: </a:t>
            </a:r>
            <a:r>
              <a:rPr lang="de-DE" dirty="0">
                <a:solidFill>
                  <a:srgbClr val="FF0000"/>
                </a:solidFill>
              </a:rPr>
              <a:t>10-12 Uhr,</a:t>
            </a:r>
          </a:p>
          <a:p>
            <a:pPr fontAlgn="base"/>
            <a:r>
              <a:rPr lang="de-DE" dirty="0"/>
              <a:t>Weiteres Vorgehen, Anpassung des Zeitplans, Problemlösung</a:t>
            </a:r>
          </a:p>
        </p:txBody>
      </p:sp>
    </p:spTree>
    <p:extLst>
      <p:ext uri="{BB962C8B-B14F-4D97-AF65-F5344CB8AC3E}">
        <p14:creationId xmlns:p14="http://schemas.microsoft.com/office/powerpoint/2010/main" val="13455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OpenMS</vt:lpstr>
      <vt:lpstr>PowerPoint Presentation</vt:lpstr>
      <vt:lpstr>Proteomik-Pipeline</vt:lpstr>
      <vt:lpstr>QC Beispiel – Alignment von Retentionszeiten</vt:lpstr>
      <vt:lpstr>QC Beispiel - Gesamtübersicht</vt:lpstr>
      <vt:lpstr>Software Pipeline (KNIME)</vt:lpstr>
      <vt:lpstr>Zielstellung</vt:lpstr>
      <vt:lpstr>Zeitplan - Seminar</vt:lpstr>
      <vt:lpstr>Zeitplan – praktischer Teil</vt:lpstr>
      <vt:lpstr>Vorraussetzungen</vt:lpstr>
      <vt:lpstr>Fragen?</vt:lpstr>
    </vt:vector>
  </TitlesOfParts>
  <Company>Freie Universität Berlin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OpenMS</dc:title>
  <dc:creator>Bielow, Chris</dc:creator>
  <cp:lastModifiedBy>Bielow, Chris</cp:lastModifiedBy>
  <cp:revision>34</cp:revision>
  <dcterms:created xsi:type="dcterms:W3CDTF">2017-01-26T15:27:32Z</dcterms:created>
  <dcterms:modified xsi:type="dcterms:W3CDTF">2018-02-02T11:51:08Z</dcterms:modified>
</cp:coreProperties>
</file>