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5" r:id="rId5"/>
    <p:sldId id="264" r:id="rId6"/>
    <p:sldId id="260" r:id="rId7"/>
    <p:sldId id="266" r:id="rId8"/>
    <p:sldId id="257" r:id="rId9"/>
    <p:sldId id="259" r:id="rId10"/>
    <p:sldId id="262" r:id="rId11"/>
    <p:sldId id="258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dro A" initials="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561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818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915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252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62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12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72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067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093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361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09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60ED-CA3F-49BE-B882-27585F3CFDA9}" type="datetimeFigureOut">
              <a:rPr lang="de-DE" smtClean="0"/>
              <a:t>02.02.2018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FCCDF-5AA9-4A1A-A0BE-CB2BDA48726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80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OpenMS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Development of a Quality Control Pipeline for</a:t>
            </a:r>
          </a:p>
          <a:p>
            <a:r>
              <a:rPr lang="en-US" dirty="0" smtClean="0"/>
              <a:t>Liquid Chromatography – Mass Spectrometry</a:t>
            </a:r>
            <a:endParaRPr lang="de-DE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644316" y="248445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1" dirty="0" smtClean="0"/>
              <a:t>Projektmanagment im Softwarebereich</a:t>
            </a:r>
            <a:endParaRPr lang="de-DE" dirty="0"/>
          </a:p>
        </p:txBody>
      </p:sp>
      <p:sp>
        <p:nvSpPr>
          <p:cNvPr id="6" name="Rectangle 5"/>
          <p:cNvSpPr/>
          <p:nvPr/>
        </p:nvSpPr>
        <p:spPr>
          <a:xfrm>
            <a:off x="5413986" y="5165209"/>
            <a:ext cx="1364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Chris Bielow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822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Vorraussetzungen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58675"/>
            <a:ext cx="10515600" cy="4351338"/>
          </a:xfrm>
        </p:spPr>
        <p:txBody>
          <a:bodyPr/>
          <a:lstStyle/>
          <a:p>
            <a:r>
              <a:rPr lang="en-US" dirty="0" err="1" smtClean="0"/>
              <a:t>Erfahrung</a:t>
            </a:r>
            <a:r>
              <a:rPr lang="en-US" dirty="0" smtClean="0"/>
              <a:t> in </a:t>
            </a:r>
            <a:r>
              <a:rPr lang="en-US" dirty="0" err="1" smtClean="0"/>
              <a:t>Objektorientierter</a:t>
            </a:r>
            <a:r>
              <a:rPr lang="en-US" dirty="0" smtClean="0"/>
              <a:t> </a:t>
            </a:r>
            <a:r>
              <a:rPr lang="en-US" dirty="0" err="1" smtClean="0"/>
              <a:t>Programmierung</a:t>
            </a:r>
            <a:r>
              <a:rPr lang="en-US" dirty="0" smtClean="0"/>
              <a:t> (Java, C++, …)</a:t>
            </a:r>
          </a:p>
          <a:p>
            <a:pPr lvl="1"/>
            <a:r>
              <a:rPr lang="en-US" dirty="0" smtClean="0"/>
              <a:t>C++ </a:t>
            </a:r>
            <a:r>
              <a:rPr lang="en-US" dirty="0" err="1" smtClean="0"/>
              <a:t>Kenntnisse</a:t>
            </a:r>
            <a:r>
              <a:rPr lang="en-US" dirty="0" smtClean="0"/>
              <a:t> </a:t>
            </a:r>
            <a:r>
              <a:rPr lang="en-US" dirty="0" err="1" smtClean="0"/>
              <a:t>empfehlenswert</a:t>
            </a:r>
            <a:r>
              <a:rPr lang="en-US" dirty="0" smtClean="0"/>
              <a:t> (</a:t>
            </a:r>
            <a:r>
              <a:rPr lang="en-US" dirty="0" err="1" smtClean="0"/>
              <a:t>wenig</a:t>
            </a:r>
            <a:r>
              <a:rPr lang="en-US" dirty="0" smtClean="0"/>
              <a:t> Templates)</a:t>
            </a:r>
          </a:p>
          <a:p>
            <a:pPr lvl="1"/>
            <a:r>
              <a:rPr lang="en-US" dirty="0" err="1" smtClean="0"/>
              <a:t>z.B</a:t>
            </a:r>
            <a:r>
              <a:rPr lang="en-US" dirty="0" smtClean="0"/>
              <a:t>. </a:t>
            </a:r>
            <a:r>
              <a:rPr lang="en-US" dirty="0" err="1" smtClean="0"/>
              <a:t>AlDaBi</a:t>
            </a:r>
            <a:r>
              <a:rPr lang="en-US" dirty="0" smtClean="0"/>
              <a:t> </a:t>
            </a:r>
            <a:r>
              <a:rPr lang="en-US" dirty="0" err="1" smtClean="0"/>
              <a:t>Praktikum</a:t>
            </a:r>
            <a:r>
              <a:rPr lang="en-US" dirty="0" smtClean="0"/>
              <a:t> / C++-</a:t>
            </a:r>
            <a:r>
              <a:rPr lang="en-US" dirty="0" err="1" smtClean="0"/>
              <a:t>Kurs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 </a:t>
            </a:r>
            <a:r>
              <a:rPr lang="en-US" dirty="0" err="1" smtClean="0"/>
              <a:t>Grundwissen</a:t>
            </a:r>
            <a:r>
              <a:rPr lang="en-US" dirty="0" smtClean="0"/>
              <a:t> (ggplot2)</a:t>
            </a:r>
          </a:p>
          <a:p>
            <a:r>
              <a:rPr lang="en-US" dirty="0" err="1" smtClean="0"/>
              <a:t>Erfahrung</a:t>
            </a:r>
            <a:r>
              <a:rPr lang="en-US" dirty="0" smtClean="0"/>
              <a:t> </a:t>
            </a:r>
            <a:r>
              <a:rPr lang="en-US" dirty="0" err="1" smtClean="0"/>
              <a:t>mit</a:t>
            </a:r>
            <a:r>
              <a:rPr lang="en-US" dirty="0" smtClean="0"/>
              <a:t> </a:t>
            </a:r>
            <a:r>
              <a:rPr lang="en-US" dirty="0" err="1" smtClean="0"/>
              <a:t>Profilern</a:t>
            </a:r>
            <a:endParaRPr lang="de-DE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1860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 smtClean="0"/>
          </a:p>
          <a:p>
            <a:r>
              <a:rPr lang="en-US" dirty="0" err="1" smtClean="0"/>
              <a:t>Empfehlenswert</a:t>
            </a:r>
            <a:endParaRPr lang="de-DE" dirty="0"/>
          </a:p>
        </p:txBody>
      </p:sp>
      <p:sp>
        <p:nvSpPr>
          <p:cNvPr id="5" name="Rectangle 4"/>
          <p:cNvSpPr/>
          <p:nvPr/>
        </p:nvSpPr>
        <p:spPr>
          <a:xfrm>
            <a:off x="6096000" y="443900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sz="2400" b="1" dirty="0">
                <a:solidFill>
                  <a:srgbClr val="222222"/>
                </a:solidFill>
                <a:latin typeface="Arial" panose="020B0604020202020204" pitchFamily="34" charset="0"/>
              </a:rPr>
              <a:t>Schwierigkeitsgrad (Acht Sterne verteilt auf drei Bereiche):</a:t>
            </a:r>
            <a:endParaRPr lang="de-DE" sz="24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  <a:t>A Programmieren: </a:t>
            </a:r>
            <a:r>
              <a:rPr lang="de-DE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****</a:t>
            </a:r>
            <a: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  <a:t>B Biologie/Chemie: </a:t>
            </a:r>
            <a:r>
              <a:rPr lang="de-DE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**</a:t>
            </a:r>
            <a: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  <a:t/>
            </a:r>
            <a:b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</a:br>
            <a:r>
              <a:rPr lang="de-DE" sz="2400" dirty="0">
                <a:solidFill>
                  <a:srgbClr val="222222"/>
                </a:solidFill>
                <a:latin typeface="Arial" panose="020B0604020202020204" pitchFamily="34" charset="0"/>
              </a:rPr>
              <a:t>C Projektmanagement: </a:t>
            </a:r>
            <a:r>
              <a:rPr lang="de-DE" sz="2400" dirty="0" smtClean="0">
                <a:solidFill>
                  <a:srgbClr val="222222"/>
                </a:solidFill>
                <a:latin typeface="Arial" panose="020B0604020202020204" pitchFamily="34" charset="0"/>
              </a:rPr>
              <a:t>**</a:t>
            </a:r>
            <a:endParaRPr lang="de-DE" sz="2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9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Fragen</a:t>
            </a:r>
            <a:r>
              <a:rPr lang="en-US" dirty="0" smtClean="0"/>
              <a:t>?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mehr</a:t>
            </a:r>
            <a:r>
              <a:rPr lang="en-US" dirty="0" smtClean="0"/>
              <a:t> </a:t>
            </a:r>
            <a:r>
              <a:rPr lang="en-US" dirty="0" err="1" smtClean="0"/>
              <a:t>Fragen</a:t>
            </a:r>
            <a:endParaRPr lang="en-US" dirty="0" smtClean="0"/>
          </a:p>
          <a:p>
            <a:pPr lvl="1"/>
            <a:r>
              <a:rPr lang="en-US" dirty="0" err="1" smtClean="0"/>
              <a:t>Raum</a:t>
            </a:r>
            <a:r>
              <a:rPr lang="en-US" dirty="0" smtClean="0"/>
              <a:t> </a:t>
            </a:r>
            <a:r>
              <a:rPr lang="en-US" dirty="0" smtClean="0"/>
              <a:t>K21,T9</a:t>
            </a:r>
            <a:endParaRPr lang="en-US" dirty="0" smtClean="0"/>
          </a:p>
          <a:p>
            <a:pPr lvl="1"/>
            <a:r>
              <a:rPr lang="en-US" dirty="0" smtClean="0"/>
              <a:t>chris.bielow@fu-berlin.de</a:t>
            </a:r>
          </a:p>
          <a:p>
            <a:pPr lvl="1"/>
            <a:endParaRPr lang="de-DE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4974336"/>
            <a:ext cx="435824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Mehr</a:t>
            </a:r>
            <a:r>
              <a:rPr lang="en-US" dirty="0" smtClean="0"/>
              <a:t> </a:t>
            </a:r>
            <a:r>
              <a:rPr lang="en-US" dirty="0" err="1" smtClean="0"/>
              <a:t>Informationen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OpenMS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www.OpenMS.de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KNIME (</a:t>
            </a:r>
            <a:r>
              <a:rPr lang="en-US" dirty="0" err="1" smtClean="0"/>
              <a:t>konstanz</a:t>
            </a:r>
            <a:r>
              <a:rPr lang="en-US" dirty="0" smtClean="0"/>
              <a:t> information miner)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 smtClean="0"/>
              <a:t>www.knime.org</a:t>
            </a:r>
            <a:endParaRPr lang="de-DE" dirty="0"/>
          </a:p>
        </p:txBody>
      </p:sp>
      <p:sp>
        <p:nvSpPr>
          <p:cNvPr id="5" name="TextBox 4"/>
          <p:cNvSpPr txBox="1"/>
          <p:nvPr/>
        </p:nvSpPr>
        <p:spPr>
          <a:xfrm>
            <a:off x="8454190" y="5863102"/>
            <a:ext cx="2672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/>
              <a:t>B.Sc</a:t>
            </a:r>
            <a:r>
              <a:rPr lang="de-DE" sz="2400" dirty="0" smtClean="0"/>
              <a:t>. Arbeit möglich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975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51685" y="3023937"/>
            <a:ext cx="23891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“OMICS”</a:t>
            </a:r>
            <a:endParaRPr lang="de-DE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2646948" y="1467853"/>
            <a:ext cx="18373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Genomics</a:t>
            </a:r>
            <a:endParaRPr lang="de-DE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654843" y="890338"/>
            <a:ext cx="20587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Proteomics</a:t>
            </a:r>
            <a:endParaRPr lang="de-DE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584734" y="5245769"/>
            <a:ext cx="25675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Metabolomics</a:t>
            </a:r>
            <a:endParaRPr lang="de-DE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7575727" y="4198568"/>
            <a:ext cx="19904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Foodomics</a:t>
            </a:r>
            <a:endParaRPr lang="de-DE" sz="3200" dirty="0"/>
          </a:p>
        </p:txBody>
      </p:sp>
      <p:sp>
        <p:nvSpPr>
          <p:cNvPr id="12" name="Rectangle 11"/>
          <p:cNvSpPr/>
          <p:nvPr/>
        </p:nvSpPr>
        <p:spPr>
          <a:xfrm>
            <a:off x="7828474" y="2578587"/>
            <a:ext cx="2799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 smtClean="0"/>
              <a:t>Transcriptomics</a:t>
            </a:r>
            <a:endParaRPr lang="de-DE" sz="3200" dirty="0"/>
          </a:p>
        </p:txBody>
      </p:sp>
      <p:sp>
        <p:nvSpPr>
          <p:cNvPr id="14" name="Rectangle 13"/>
          <p:cNvSpPr/>
          <p:nvPr/>
        </p:nvSpPr>
        <p:spPr>
          <a:xfrm>
            <a:off x="1696047" y="3821851"/>
            <a:ext cx="25370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dirty="0" smtClean="0"/>
              <a:t>Connectomics</a:t>
            </a:r>
            <a:endParaRPr lang="de-DE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81789" y="6296526"/>
            <a:ext cx="8884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OMICS – </a:t>
            </a:r>
            <a:r>
              <a:rPr lang="en-US" dirty="0" err="1" smtClean="0"/>
              <a:t>Ganzheitliche</a:t>
            </a:r>
            <a:r>
              <a:rPr lang="en-US" dirty="0" smtClean="0"/>
              <a:t> </a:t>
            </a:r>
            <a:r>
              <a:rPr lang="en-US" dirty="0" err="1" smtClean="0"/>
              <a:t>Charakerisierung</a:t>
            </a:r>
            <a:r>
              <a:rPr lang="en-US" dirty="0" smtClean="0"/>
              <a:t> und </a:t>
            </a:r>
            <a:r>
              <a:rPr lang="en-US" dirty="0" err="1" smtClean="0"/>
              <a:t>Quantifizierung</a:t>
            </a:r>
            <a:r>
              <a:rPr lang="en-US" dirty="0" smtClean="0"/>
              <a:t> des </a:t>
            </a:r>
            <a:r>
              <a:rPr lang="en-US" dirty="0" err="1" smtClean="0"/>
              <a:t>entsprechenden</a:t>
            </a:r>
            <a:r>
              <a:rPr lang="en-US" dirty="0" smtClean="0"/>
              <a:t> </a:t>
            </a:r>
            <a:r>
              <a:rPr lang="en-US" dirty="0" err="1" smtClean="0"/>
              <a:t>Teilgebiets</a:t>
            </a:r>
            <a:r>
              <a:rPr lang="en-US" dirty="0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569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Proteomik</a:t>
            </a:r>
            <a:r>
              <a:rPr lang="en-US" dirty="0" smtClean="0"/>
              <a:t>-Pipeline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7755" y="2221313"/>
            <a:ext cx="1437061" cy="68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smtClean="0"/>
              <a:t>OpenMS (+ Workflow Engine)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MaxQuant</a:t>
            </a: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600" dirty="0" err="1" smtClean="0"/>
              <a:t>TransProteomicsPipeline</a:t>
            </a:r>
            <a:endParaRPr lang="de-DE" sz="1600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7258438" y="3001921"/>
            <a:ext cx="365760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936552" y="2655084"/>
            <a:ext cx="7776864" cy="182485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/>
          </a:p>
        </p:txBody>
      </p:sp>
      <p:sp>
        <p:nvSpPr>
          <p:cNvPr id="6" name="Rechteck 71"/>
          <p:cNvSpPr/>
          <p:nvPr/>
        </p:nvSpPr>
        <p:spPr>
          <a:xfrm>
            <a:off x="5255013" y="2701329"/>
            <a:ext cx="2201211" cy="648673"/>
          </a:xfrm>
          <a:prstGeom prst="rect">
            <a:avLst/>
          </a:prstGeom>
          <a:solidFill>
            <a:schemeClr val="bg1">
              <a:lumMod val="65000"/>
              <a:alpha val="4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t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b="1" dirty="0" smtClean="0">
                <a:solidFill>
                  <a:schemeClr val="tx1"/>
                </a:solidFill>
              </a:rPr>
              <a:t>Massenspektrometer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7" name="Abgerundetes Rechteck 147"/>
          <p:cNvSpPr/>
          <p:nvPr/>
        </p:nvSpPr>
        <p:spPr>
          <a:xfrm>
            <a:off x="3574130" y="2802918"/>
            <a:ext cx="1340202" cy="44508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smtClean="0"/>
              <a:t>Auftrennung</a:t>
            </a:r>
            <a:endParaRPr lang="de-DE" sz="1600" dirty="0"/>
          </a:p>
        </p:txBody>
      </p:sp>
      <p:sp>
        <p:nvSpPr>
          <p:cNvPr id="8" name="Abgerundetes Rechteck 148"/>
          <p:cNvSpPr/>
          <p:nvPr/>
        </p:nvSpPr>
        <p:spPr>
          <a:xfrm>
            <a:off x="5289257" y="3077059"/>
            <a:ext cx="1003160" cy="45392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err="1"/>
              <a:t>ion</a:t>
            </a:r>
            <a:r>
              <a:rPr lang="de-DE" sz="1600" dirty="0"/>
              <a:t> </a:t>
            </a:r>
            <a:r>
              <a:rPr lang="de-DE" sz="1600" dirty="0" err="1"/>
              <a:t>source</a:t>
            </a:r>
            <a:endParaRPr lang="de-DE" sz="1600" dirty="0"/>
          </a:p>
        </p:txBody>
      </p:sp>
      <p:sp>
        <p:nvSpPr>
          <p:cNvPr id="9" name="Abgerundetes Rechteck 149"/>
          <p:cNvSpPr/>
          <p:nvPr/>
        </p:nvSpPr>
        <p:spPr>
          <a:xfrm>
            <a:off x="6319611" y="3079050"/>
            <a:ext cx="1112413" cy="4776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err="1"/>
              <a:t>mass</a:t>
            </a:r>
            <a:r>
              <a:rPr lang="de-DE" sz="1600" dirty="0"/>
              <a:t> </a:t>
            </a:r>
            <a:r>
              <a:rPr lang="de-DE" sz="1600" dirty="0" err="1"/>
              <a:t>analyzer</a:t>
            </a:r>
            <a:endParaRPr lang="de-DE" sz="1600" dirty="0"/>
          </a:p>
        </p:txBody>
      </p:sp>
      <p:sp>
        <p:nvSpPr>
          <p:cNvPr id="10" name="Abgerundetes Rechteck 151"/>
          <p:cNvSpPr/>
          <p:nvPr/>
        </p:nvSpPr>
        <p:spPr>
          <a:xfrm>
            <a:off x="1129924" y="2821896"/>
            <a:ext cx="827481" cy="38775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smtClean="0"/>
              <a:t>Probe</a:t>
            </a:r>
            <a:endParaRPr lang="de-DE" sz="1600" dirty="0"/>
          </a:p>
        </p:txBody>
      </p:sp>
      <p:sp>
        <p:nvSpPr>
          <p:cNvPr id="11" name="Textfeld 152"/>
          <p:cNvSpPr txBox="1"/>
          <p:nvPr/>
        </p:nvSpPr>
        <p:spPr>
          <a:xfrm>
            <a:off x="4159330" y="4107393"/>
            <a:ext cx="526561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smtClean="0"/>
              <a:t>LC</a:t>
            </a:r>
            <a:endParaRPr lang="de-DE" sz="1600" dirty="0"/>
          </a:p>
        </p:txBody>
      </p:sp>
      <p:sp>
        <p:nvSpPr>
          <p:cNvPr id="12" name="Textfeld 162"/>
          <p:cNvSpPr txBox="1"/>
          <p:nvPr/>
        </p:nvSpPr>
        <p:spPr>
          <a:xfrm>
            <a:off x="5458119" y="4107393"/>
            <a:ext cx="718705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/>
              <a:t>ESI</a:t>
            </a:r>
          </a:p>
        </p:txBody>
      </p:sp>
      <p:sp>
        <p:nvSpPr>
          <p:cNvPr id="13" name="Textfeld 176"/>
          <p:cNvSpPr txBox="1"/>
          <p:nvPr/>
        </p:nvSpPr>
        <p:spPr>
          <a:xfrm>
            <a:off x="6427931" y="4115203"/>
            <a:ext cx="985179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err="1"/>
              <a:t>Orbitrap</a:t>
            </a:r>
            <a:endParaRPr lang="de-DE" sz="1600" dirty="0"/>
          </a:p>
        </p:txBody>
      </p:sp>
      <p:grpSp>
        <p:nvGrpSpPr>
          <p:cNvPr id="14" name="Gruppieren 177"/>
          <p:cNvGrpSpPr/>
          <p:nvPr/>
        </p:nvGrpSpPr>
        <p:grpSpPr>
          <a:xfrm>
            <a:off x="6607813" y="3645286"/>
            <a:ext cx="446568" cy="387548"/>
            <a:chOff x="539552" y="4509120"/>
            <a:chExt cx="1080120" cy="693446"/>
          </a:xfrm>
        </p:grpSpPr>
        <p:sp>
          <p:nvSpPr>
            <p:cNvPr id="53" name="Halbbogen 178"/>
            <p:cNvSpPr/>
            <p:nvPr/>
          </p:nvSpPr>
          <p:spPr>
            <a:xfrm>
              <a:off x="539552" y="4509120"/>
              <a:ext cx="1080120" cy="432048"/>
            </a:xfrm>
            <a:prstGeom prst="blockArc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 sz="1600">
                <a:solidFill>
                  <a:schemeClr val="tx1"/>
                </a:solidFill>
              </a:endParaRPr>
            </a:p>
          </p:txBody>
        </p:sp>
        <p:sp>
          <p:nvSpPr>
            <p:cNvPr id="54" name="Halbbogen 179"/>
            <p:cNvSpPr/>
            <p:nvPr/>
          </p:nvSpPr>
          <p:spPr>
            <a:xfrm rot="10800000">
              <a:off x="539552" y="4770518"/>
              <a:ext cx="1080120" cy="432048"/>
            </a:xfrm>
            <a:prstGeom prst="blockArc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de-DE" sz="1600">
                <a:solidFill>
                  <a:schemeClr val="tx1"/>
                </a:solidFill>
              </a:endParaRPr>
            </a:p>
          </p:txBody>
        </p:sp>
        <p:pic>
          <p:nvPicPr>
            <p:cNvPr id="55" name="Picture 5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1560" y="4564947"/>
              <a:ext cx="936104" cy="592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3891" y="3321592"/>
            <a:ext cx="606599" cy="699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34235" y="3455198"/>
            <a:ext cx="579910" cy="48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85868" y="3263348"/>
            <a:ext cx="682989" cy="85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Abgerundetes Rechteck 151"/>
          <p:cNvSpPr/>
          <p:nvPr/>
        </p:nvSpPr>
        <p:spPr>
          <a:xfrm>
            <a:off x="2277395" y="2781343"/>
            <a:ext cx="1037196" cy="46666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smtClean="0"/>
              <a:t>Verdau</a:t>
            </a:r>
            <a:endParaRPr lang="de-DE" sz="1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7558284" y="3224473"/>
            <a:ext cx="1015114" cy="817568"/>
            <a:chOff x="6742291" y="521985"/>
            <a:chExt cx="1080136" cy="833472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742291" y="731159"/>
              <a:ext cx="897216" cy="624298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807314" y="655652"/>
              <a:ext cx="897216" cy="624298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856940" y="589568"/>
              <a:ext cx="897216" cy="624298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925211" y="521985"/>
              <a:ext cx="897216" cy="624298"/>
            </a:xfrm>
            <a:prstGeom prst="rect">
              <a:avLst/>
            </a:prstGeom>
          </p:spPr>
        </p:pic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1511" y="3372343"/>
            <a:ext cx="963048" cy="569392"/>
          </a:xfrm>
          <a:prstGeom prst="rect">
            <a:avLst/>
          </a:prstGeom>
        </p:spPr>
      </p:pic>
      <p:sp>
        <p:nvSpPr>
          <p:cNvPr id="21" name="Textfeld 152"/>
          <p:cNvSpPr txBox="1"/>
          <p:nvPr/>
        </p:nvSpPr>
        <p:spPr>
          <a:xfrm>
            <a:off x="2256873" y="4078850"/>
            <a:ext cx="1143980" cy="338554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/>
              <a:t>T</a:t>
            </a:r>
            <a:r>
              <a:rPr lang="de-DE" sz="1600" dirty="0" smtClean="0"/>
              <a:t>rypsin</a:t>
            </a:r>
            <a:endParaRPr lang="de-DE" sz="1600" dirty="0"/>
          </a:p>
        </p:txBody>
      </p:sp>
      <p:sp>
        <p:nvSpPr>
          <p:cNvPr id="24" name="Textfeld 207"/>
          <p:cNvSpPr txBox="1"/>
          <p:nvPr/>
        </p:nvSpPr>
        <p:spPr>
          <a:xfrm>
            <a:off x="7567114" y="4107393"/>
            <a:ext cx="991010" cy="646331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softEdge rad="63500"/>
          </a:effectLst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err="1"/>
              <a:t>mass</a:t>
            </a:r>
            <a:r>
              <a:rPr lang="de-DE" dirty="0"/>
              <a:t> </a:t>
            </a:r>
            <a:r>
              <a:rPr lang="de-DE" dirty="0" err="1"/>
              <a:t>spectra</a:t>
            </a:r>
            <a:endParaRPr lang="de-DE" dirty="0"/>
          </a:p>
        </p:txBody>
      </p:sp>
      <p:sp>
        <p:nvSpPr>
          <p:cNvPr id="25" name="Abgerundetes Rechteck 147"/>
          <p:cNvSpPr/>
          <p:nvPr/>
        </p:nvSpPr>
        <p:spPr>
          <a:xfrm>
            <a:off x="7608560" y="2826455"/>
            <a:ext cx="1013837" cy="32395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2400" b="1" dirty="0" smtClean="0"/>
              <a:t>Daten</a:t>
            </a:r>
            <a:endParaRPr lang="de-DE" sz="2400" b="1" dirty="0"/>
          </a:p>
        </p:txBody>
      </p:sp>
      <p:cxnSp>
        <p:nvCxnSpPr>
          <p:cNvPr id="26" name="Straight Arrow Connector 25"/>
          <p:cNvCxnSpPr>
            <a:stCxn id="10" idx="3"/>
            <a:endCxn id="18" idx="1"/>
          </p:cNvCxnSpPr>
          <p:nvPr/>
        </p:nvCxnSpPr>
        <p:spPr>
          <a:xfrm flipV="1">
            <a:off x="1957405" y="3014674"/>
            <a:ext cx="319990" cy="11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8" idx="3"/>
            <a:endCxn id="7" idx="1"/>
          </p:cNvCxnSpPr>
          <p:nvPr/>
        </p:nvCxnSpPr>
        <p:spPr>
          <a:xfrm>
            <a:off x="3314591" y="3014674"/>
            <a:ext cx="259539" cy="1078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7" idx="3"/>
            <a:endCxn id="6" idx="1"/>
          </p:cNvCxnSpPr>
          <p:nvPr/>
        </p:nvCxnSpPr>
        <p:spPr>
          <a:xfrm>
            <a:off x="4914332" y="3025461"/>
            <a:ext cx="340681" cy="20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bgerundetes Rechteck 147"/>
          <p:cNvSpPr/>
          <p:nvPr/>
        </p:nvSpPr>
        <p:spPr>
          <a:xfrm>
            <a:off x="9439061" y="2485109"/>
            <a:ext cx="1204650" cy="99663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600" dirty="0" smtClean="0"/>
              <a:t>Software +</a:t>
            </a:r>
          </a:p>
          <a:p>
            <a:pPr algn="ctr"/>
            <a:r>
              <a:rPr lang="en-US" sz="1600" dirty="0" smtClean="0"/>
              <a:t>pipeline</a:t>
            </a:r>
            <a:endParaRPr lang="de-DE" sz="1600" dirty="0"/>
          </a:p>
        </p:txBody>
      </p:sp>
      <p:sp>
        <p:nvSpPr>
          <p:cNvPr id="30" name="Abgerundetes Rechteck 147"/>
          <p:cNvSpPr/>
          <p:nvPr/>
        </p:nvSpPr>
        <p:spPr>
          <a:xfrm>
            <a:off x="7009252" y="5547602"/>
            <a:ext cx="2728128" cy="76113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 err="1" smtClean="0"/>
              <a:t>Qualitätskontrolle</a:t>
            </a:r>
            <a:endParaRPr lang="en-US" sz="2400" dirty="0" smtClean="0"/>
          </a:p>
          <a:p>
            <a:pPr algn="ctr"/>
            <a:r>
              <a:rPr lang="en-US" sz="2400" dirty="0" smtClean="0"/>
              <a:t>(QC)</a:t>
            </a:r>
            <a:endParaRPr lang="de-DE" sz="2400" dirty="0"/>
          </a:p>
        </p:txBody>
      </p:sp>
      <p:cxnSp>
        <p:nvCxnSpPr>
          <p:cNvPr id="31" name="Straight Arrow Connector 30"/>
          <p:cNvCxnSpPr>
            <a:stCxn id="25" idx="3"/>
            <a:endCxn id="29" idx="1"/>
          </p:cNvCxnSpPr>
          <p:nvPr/>
        </p:nvCxnSpPr>
        <p:spPr>
          <a:xfrm flipV="1">
            <a:off x="8622397" y="2983425"/>
            <a:ext cx="816664" cy="500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187"/>
          <p:cNvCxnSpPr>
            <a:stCxn id="29" idx="2"/>
            <a:endCxn id="66" idx="1"/>
          </p:cNvCxnSpPr>
          <p:nvPr/>
        </p:nvCxnSpPr>
        <p:spPr>
          <a:xfrm rot="16200000" flipH="1">
            <a:off x="9455144" y="4067983"/>
            <a:ext cx="1832737" cy="66025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lowchart: Decision 34"/>
          <p:cNvSpPr/>
          <p:nvPr/>
        </p:nvSpPr>
        <p:spPr>
          <a:xfrm>
            <a:off x="4670184" y="4867533"/>
            <a:ext cx="812141" cy="407258"/>
          </a:xfrm>
          <a:prstGeom prst="flowChartDecisi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200" dirty="0"/>
          </a:p>
        </p:txBody>
      </p:sp>
      <p:sp>
        <p:nvSpPr>
          <p:cNvPr id="36" name="TextBox 191"/>
          <p:cNvSpPr txBox="1"/>
          <p:nvPr/>
        </p:nvSpPr>
        <p:spPr>
          <a:xfrm>
            <a:off x="5421825" y="6406402"/>
            <a:ext cx="3690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ja</a:t>
            </a:r>
            <a:endParaRPr lang="en-US" sz="2000" dirty="0"/>
          </a:p>
        </p:txBody>
      </p:sp>
      <p:sp>
        <p:nvSpPr>
          <p:cNvPr id="37" name="TextBox 192"/>
          <p:cNvSpPr txBox="1"/>
          <p:nvPr/>
        </p:nvSpPr>
        <p:spPr>
          <a:xfrm>
            <a:off x="5182668" y="5303156"/>
            <a:ext cx="641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nein</a:t>
            </a:r>
            <a:endParaRPr lang="en-US" sz="2000" dirty="0"/>
          </a:p>
        </p:txBody>
      </p:sp>
      <p:sp>
        <p:nvSpPr>
          <p:cNvPr id="38" name="Flowchart: Decision 37"/>
          <p:cNvSpPr/>
          <p:nvPr/>
        </p:nvSpPr>
        <p:spPr>
          <a:xfrm>
            <a:off x="4455420" y="5802371"/>
            <a:ext cx="1241667" cy="781568"/>
          </a:xfrm>
          <a:prstGeom prst="flowChartDecisi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/>
              <a:t>ok?</a:t>
            </a:r>
            <a:endParaRPr lang="en-US" sz="2000" dirty="0"/>
          </a:p>
        </p:txBody>
      </p:sp>
      <p:cxnSp>
        <p:nvCxnSpPr>
          <p:cNvPr id="39" name="Straight Arrow Connector 38"/>
          <p:cNvCxnSpPr>
            <a:stCxn id="38" idx="0"/>
            <a:endCxn id="35" idx="2"/>
          </p:cNvCxnSpPr>
          <p:nvPr/>
        </p:nvCxnSpPr>
        <p:spPr>
          <a:xfrm flipV="1">
            <a:off x="5076254" y="5274791"/>
            <a:ext cx="1" cy="5275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195"/>
          <p:cNvSpPr txBox="1"/>
          <p:nvPr/>
        </p:nvSpPr>
        <p:spPr>
          <a:xfrm>
            <a:off x="2025357" y="5041489"/>
            <a:ext cx="27074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i</a:t>
            </a:r>
            <a:r>
              <a:rPr lang="en-US" sz="2000" dirty="0" smtClean="0"/>
              <a:t>nstrument settings</a:t>
            </a:r>
            <a:r>
              <a:rPr lang="en-US" sz="2000" dirty="0"/>
              <a:t> </a:t>
            </a:r>
            <a:r>
              <a:rPr lang="en-US" sz="2000" dirty="0" smtClean="0"/>
              <a:t>&amp;</a:t>
            </a:r>
          </a:p>
          <a:p>
            <a:r>
              <a:rPr lang="en-US" sz="2000" dirty="0" smtClean="0"/>
              <a:t>experimental conditions</a:t>
            </a:r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2076691" y="4486671"/>
            <a:ext cx="768594" cy="56919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97"/>
          <p:cNvSpPr txBox="1"/>
          <p:nvPr/>
        </p:nvSpPr>
        <p:spPr>
          <a:xfrm>
            <a:off x="6415371" y="5022834"/>
            <a:ext cx="1973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software settings</a:t>
            </a:r>
            <a:endParaRPr lang="en-US" sz="2000" dirty="0"/>
          </a:p>
        </p:txBody>
      </p:sp>
      <p:cxnSp>
        <p:nvCxnSpPr>
          <p:cNvPr id="43" name="Straight Connector 42"/>
          <p:cNvCxnSpPr/>
          <p:nvPr/>
        </p:nvCxnSpPr>
        <p:spPr>
          <a:xfrm flipH="1" flipV="1">
            <a:off x="2844800" y="5060950"/>
            <a:ext cx="1818375" cy="1021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2846204" y="4476750"/>
            <a:ext cx="189096" cy="5791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2846204" y="4470400"/>
            <a:ext cx="976496" cy="585462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35" idx="3"/>
          </p:cNvCxnSpPr>
          <p:nvPr/>
        </p:nvCxnSpPr>
        <p:spPr>
          <a:xfrm flipH="1">
            <a:off x="5482325" y="5071162"/>
            <a:ext cx="3659678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0" idx="1"/>
            <a:endCxn id="38" idx="3"/>
          </p:cNvCxnSpPr>
          <p:nvPr/>
        </p:nvCxnSpPr>
        <p:spPr>
          <a:xfrm flipH="1">
            <a:off x="5697087" y="5928172"/>
            <a:ext cx="1312165" cy="26498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Abgerundetes Rechteck 147"/>
          <p:cNvSpPr/>
          <p:nvPr/>
        </p:nvSpPr>
        <p:spPr>
          <a:xfrm>
            <a:off x="10701638" y="4588042"/>
            <a:ext cx="1421509" cy="145287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dirty="0" smtClean="0"/>
              <a:t>Interpretation</a:t>
            </a:r>
          </a:p>
          <a:p>
            <a:pPr algn="ctr"/>
            <a:r>
              <a:rPr lang="de-DE" dirty="0"/>
              <a:t>(</a:t>
            </a:r>
            <a:r>
              <a:rPr lang="de-DE" dirty="0" smtClean="0"/>
              <a:t>Biomarker, ...)</a:t>
            </a:r>
            <a:endParaRPr lang="de-DE" dirty="0"/>
          </a:p>
        </p:txBody>
      </p:sp>
      <p:cxnSp>
        <p:nvCxnSpPr>
          <p:cNvPr id="68" name="Straight Arrow Connector 67"/>
          <p:cNvCxnSpPr/>
          <p:nvPr/>
        </p:nvCxnSpPr>
        <p:spPr>
          <a:xfrm flipH="1">
            <a:off x="9701090" y="5330009"/>
            <a:ext cx="327703" cy="21759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10202299" y="5121876"/>
            <a:ext cx="531132" cy="385202"/>
            <a:chOff x="9875520" y="5851007"/>
            <a:chExt cx="531132" cy="385202"/>
          </a:xfrm>
        </p:grpSpPr>
        <p:cxnSp>
          <p:nvCxnSpPr>
            <p:cNvPr id="70" name="Straight Connector 69"/>
            <p:cNvCxnSpPr/>
            <p:nvPr/>
          </p:nvCxnSpPr>
          <p:spPr>
            <a:xfrm flipV="1">
              <a:off x="9875520" y="5851007"/>
              <a:ext cx="466344" cy="385201"/>
            </a:xfrm>
            <a:prstGeom prst="line">
              <a:avLst/>
            </a:prstGeom>
            <a:ln w="698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 flipV="1">
              <a:off x="9875520" y="5920675"/>
              <a:ext cx="531132" cy="315534"/>
            </a:xfrm>
            <a:prstGeom prst="line">
              <a:avLst/>
            </a:prstGeom>
            <a:ln w="698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76"/>
          <p:cNvCxnSpPr/>
          <p:nvPr/>
        </p:nvCxnSpPr>
        <p:spPr>
          <a:xfrm flipV="1">
            <a:off x="9125670" y="3522265"/>
            <a:ext cx="453124" cy="156920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7526463" y="2168088"/>
            <a:ext cx="1250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smtClean="0"/>
              <a:t>GB - TB</a:t>
            </a:r>
            <a:endParaRPr lang="de-DE" sz="2800" dirty="0"/>
          </a:p>
        </p:txBody>
      </p:sp>
      <p:sp>
        <p:nvSpPr>
          <p:cNvPr id="93" name="TextBox 92"/>
          <p:cNvSpPr txBox="1"/>
          <p:nvPr/>
        </p:nvSpPr>
        <p:spPr>
          <a:xfrm>
            <a:off x="291027" y="1387410"/>
            <a:ext cx="7150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 smtClean="0"/>
              <a:t>Mittel der Wahl: Liquid Chromatography (LC) + </a:t>
            </a:r>
            <a:r>
              <a:rPr lang="en-US" dirty="0" err="1" smtClean="0"/>
              <a:t>Massenspektrometrie</a:t>
            </a:r>
            <a:r>
              <a:rPr lang="en-US" dirty="0" smtClean="0"/>
              <a:t> (MS)</a:t>
            </a:r>
            <a:endParaRPr lang="de-DE" dirty="0"/>
          </a:p>
        </p:txBody>
      </p:sp>
      <p:cxnSp>
        <p:nvCxnSpPr>
          <p:cNvPr id="98" name="Elbow Connector 97"/>
          <p:cNvCxnSpPr>
            <a:stCxn id="38" idx="2"/>
            <a:endCxn id="66" idx="2"/>
          </p:cNvCxnSpPr>
          <p:nvPr/>
        </p:nvCxnSpPr>
        <p:spPr>
          <a:xfrm rot="5400000" flipH="1" flipV="1">
            <a:off x="7972810" y="3144356"/>
            <a:ext cx="543026" cy="6336139"/>
          </a:xfrm>
          <a:prstGeom prst="bentConnector3">
            <a:avLst>
              <a:gd name="adj1" fmla="val -42097"/>
            </a:avLst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3287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5" grpId="0" animBg="1"/>
      <p:bldP spid="36" grpId="0"/>
      <p:bldP spid="37" grpId="0"/>
      <p:bldP spid="38" grpId="0" animBg="1"/>
      <p:bldP spid="40" grpId="0"/>
      <p:bldP spid="42" grpId="0"/>
      <p:bldP spid="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QC Beispiel – Alignment von Retentionszeiten</a:t>
            </a:r>
            <a:endParaRPr lang="de-DE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987" y="2318246"/>
            <a:ext cx="2186313" cy="14807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8951" y="1690688"/>
            <a:ext cx="3933825" cy="48387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5868624" y="3063607"/>
            <a:ext cx="1738427" cy="0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397434" y="2686280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align</a:t>
            </a:r>
            <a:endParaRPr lang="de-DE" dirty="0"/>
          </a:p>
        </p:txBody>
      </p:sp>
      <p:grpSp>
        <p:nvGrpSpPr>
          <p:cNvPr id="3" name="Gruppierung 2"/>
          <p:cNvGrpSpPr/>
          <p:nvPr/>
        </p:nvGrpSpPr>
        <p:grpSpPr>
          <a:xfrm>
            <a:off x="646192" y="2149302"/>
            <a:ext cx="1309608" cy="1838498"/>
            <a:chOff x="1128792" y="1717502"/>
            <a:chExt cx="959223" cy="1536595"/>
          </a:xfrm>
        </p:grpSpPr>
        <p:sp>
          <p:nvSpPr>
            <p:cNvPr id="9" name="Abgerundetes Rechteck 147"/>
            <p:cNvSpPr/>
            <p:nvPr/>
          </p:nvSpPr>
          <p:spPr>
            <a:xfrm>
              <a:off x="1128792" y="1717502"/>
              <a:ext cx="959223" cy="264785"/>
            </a:xfrm>
            <a:prstGeom prst="round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e-DE" sz="1100" dirty="0" smtClean="0"/>
                <a:t>Auftrennung</a:t>
              </a:r>
              <a:endParaRPr lang="de-DE" sz="1100" dirty="0"/>
            </a:p>
          </p:txBody>
        </p:sp>
        <p:sp>
          <p:nvSpPr>
            <p:cNvPr id="12" name="Textfeld 152"/>
            <p:cNvSpPr txBox="1"/>
            <p:nvPr/>
          </p:nvSpPr>
          <p:spPr>
            <a:xfrm>
              <a:off x="1297496" y="2992487"/>
              <a:ext cx="526561" cy="26161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effectLst>
              <a:outerShdw blurRad="40000" dist="20000" dir="5400000" rotWithShape="0">
                <a:srgbClr val="000000">
                  <a:alpha val="38000"/>
                </a:srgbClr>
              </a:outerShdw>
              <a:softEdge rad="63500"/>
            </a:effectLst>
          </p:spPr>
          <p:style>
            <a:lnRef idx="3">
              <a:schemeClr val="lt1"/>
            </a:lnRef>
            <a:fillRef idx="1">
              <a:schemeClr val="dk1"/>
            </a:fillRef>
            <a:effectRef idx="1">
              <a:schemeClr val="dk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>
              <a:defPPr>
                <a:defRPr lang="de-DE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de-DE" sz="1100" dirty="0" smtClean="0"/>
                <a:t>LC</a:t>
              </a:r>
              <a:endParaRPr lang="de-DE" sz="1100" dirty="0"/>
            </a:p>
          </p:txBody>
        </p:sp>
        <p:pic>
          <p:nvPicPr>
            <p:cNvPr id="13" name="Picture 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41068" y="2107648"/>
              <a:ext cx="682989" cy="858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cxnSp>
        <p:nvCxnSpPr>
          <p:cNvPr id="14" name="Straight Arrow Connector 9"/>
          <p:cNvCxnSpPr/>
          <p:nvPr/>
        </p:nvCxnSpPr>
        <p:spPr>
          <a:xfrm flipV="1">
            <a:off x="1830024" y="3060700"/>
            <a:ext cx="1344976" cy="2907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110931" y="3532521"/>
            <a:ext cx="583624" cy="3850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300</a:t>
            </a:r>
            <a:endParaRPr lang="de-DE" dirty="0"/>
          </a:p>
        </p:txBody>
      </p:sp>
      <p:sp>
        <p:nvSpPr>
          <p:cNvPr id="15" name="Rectangle 14"/>
          <p:cNvSpPr/>
          <p:nvPr/>
        </p:nvSpPr>
        <p:spPr>
          <a:xfrm>
            <a:off x="3117280" y="3532520"/>
            <a:ext cx="583624" cy="38501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380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QC Beispiel - Gesamtübersicht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88832" cy="4351338"/>
          </a:xfrm>
        </p:spPr>
        <p:txBody>
          <a:bodyPr/>
          <a:lstStyle/>
          <a:p>
            <a:r>
              <a:rPr lang="de-DE" dirty="0" smtClean="0"/>
              <a:t>Automated scoring of results using adequate </a:t>
            </a:r>
            <a:endParaRPr lang="de-DE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359" y="1629655"/>
            <a:ext cx="5246441" cy="5228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367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Pipeline (KNIME)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975" y="2757293"/>
            <a:ext cx="3568547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OpenMS</a:t>
            </a:r>
          </a:p>
          <a:p>
            <a:pPr lvl="1"/>
            <a:r>
              <a:rPr lang="en-US" dirty="0" smtClean="0"/>
              <a:t>C++ </a:t>
            </a:r>
            <a:r>
              <a:rPr lang="en-US" dirty="0" err="1" smtClean="0"/>
              <a:t>Bibliothek</a:t>
            </a:r>
            <a:r>
              <a:rPr lang="en-US" dirty="0" smtClean="0"/>
              <a:t> f</a:t>
            </a:r>
            <a:r>
              <a:rPr lang="de-DE" dirty="0" smtClean="0"/>
              <a:t>ür Analyse von LC-MS Daten</a:t>
            </a:r>
          </a:p>
          <a:p>
            <a:pPr lvl="1"/>
            <a:r>
              <a:rPr lang="de-DE" dirty="0" smtClean="0"/>
              <a:t>Tools/Executables</a:t>
            </a:r>
          </a:p>
          <a:p>
            <a:pPr lvl="2"/>
            <a:r>
              <a:rPr lang="de-DE" dirty="0" smtClean="0"/>
              <a:t>150 Tools</a:t>
            </a:r>
          </a:p>
          <a:p>
            <a:pPr lvl="2"/>
            <a:r>
              <a:rPr lang="de-DE" dirty="0" smtClean="0"/>
              <a:t>„Lego“ </a:t>
            </a:r>
          </a:p>
          <a:p>
            <a:pPr marL="914400" lvl="2" indent="0">
              <a:buNone/>
            </a:pPr>
            <a:endParaRPr lang="de-DE" dirty="0" smtClean="0"/>
          </a:p>
          <a:p>
            <a:pPr lvl="1"/>
            <a:endParaRPr lang="de-DE" dirty="0"/>
          </a:p>
          <a:p>
            <a:pPr lvl="2"/>
            <a:endParaRPr lang="de-DE" dirty="0"/>
          </a:p>
        </p:txBody>
      </p:sp>
      <p:pic>
        <p:nvPicPr>
          <p:cNvPr id="1026" name="Picture 2" descr="https://lh3.googleusercontent.com/_EEXaWZiUNPlj6IUAZR4_4mYqXOTgmwWZ2pwIuMt8AxJGgRp_l0VqgjGY08144W1pKlnKxwGWMBlpAwtX_S33oIPWuh8AfjNAXHBTxUBBzbL8eyAdETjErBW09mi10uRBeD2hnz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431" y="3891126"/>
            <a:ext cx="6762706" cy="2633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512361" y="2279488"/>
            <a:ext cx="5432962" cy="1611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1">
              <a:lnSpc>
                <a:spcPct val="90000"/>
              </a:lnSpc>
              <a:spcBef>
                <a:spcPts val="500"/>
              </a:spcBef>
            </a:pPr>
            <a:r>
              <a:rPr lang="en-US" sz="2400" dirty="0"/>
              <a:t>KNIME (</a:t>
            </a:r>
            <a:r>
              <a:rPr lang="en-US" sz="2400" dirty="0" err="1"/>
              <a:t>konstanz</a:t>
            </a:r>
            <a:r>
              <a:rPr lang="en-US" sz="2400" dirty="0"/>
              <a:t> information miner</a:t>
            </a:r>
            <a:r>
              <a:rPr lang="en-US" sz="2400" dirty="0" smtClean="0"/>
              <a:t>)</a:t>
            </a:r>
          </a:p>
          <a:p>
            <a:pPr marL="1257300" lvl="2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Pipeline tool</a:t>
            </a:r>
          </a:p>
          <a:p>
            <a:pPr marL="1257300" lvl="2" indent="-3429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2400" dirty="0" err="1" smtClean="0"/>
              <a:t>Visualizierung</a:t>
            </a:r>
            <a:r>
              <a:rPr lang="en-US" sz="2400" dirty="0" smtClean="0"/>
              <a:t> von </a:t>
            </a:r>
            <a:r>
              <a:rPr lang="en-US" sz="2400" dirty="0" err="1" smtClean="0"/>
              <a:t>Daten</a:t>
            </a:r>
            <a:endParaRPr lang="en-US" sz="2400" dirty="0" smtClean="0"/>
          </a:p>
          <a:p>
            <a:pPr lvl="1">
              <a:lnSpc>
                <a:spcPct val="90000"/>
              </a:lnSpc>
              <a:spcBef>
                <a:spcPts val="500"/>
              </a:spcBef>
            </a:pPr>
            <a:endParaRPr lang="en-US" sz="2400" dirty="0" smtClean="0"/>
          </a:p>
          <a:p>
            <a:pPr lvl="1">
              <a:lnSpc>
                <a:spcPct val="90000"/>
              </a:lnSpc>
              <a:spcBef>
                <a:spcPts val="500"/>
              </a:spcBef>
            </a:pPr>
            <a:endParaRPr lang="en-US" sz="2400" dirty="0"/>
          </a:p>
        </p:txBody>
      </p:sp>
      <p:sp>
        <p:nvSpPr>
          <p:cNvPr id="6" name="Oval 5"/>
          <p:cNvSpPr/>
          <p:nvPr/>
        </p:nvSpPr>
        <p:spPr>
          <a:xfrm>
            <a:off x="5310130" y="3780957"/>
            <a:ext cx="473725" cy="43850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utoShape 4" descr="Image result for knime logo"/>
          <p:cNvSpPr>
            <a:spLocks noChangeAspect="1" noChangeArrowheads="1"/>
          </p:cNvSpPr>
          <p:nvPr/>
        </p:nvSpPr>
        <p:spPr bwMode="auto">
          <a:xfrm>
            <a:off x="155575" y="-144463"/>
            <a:ext cx="1761360" cy="1761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5329" y="1202781"/>
            <a:ext cx="2867025" cy="1143000"/>
          </a:xfrm>
          <a:prstGeom prst="rect">
            <a:avLst/>
          </a:prstGeom>
        </p:spPr>
      </p:pic>
      <p:sp>
        <p:nvSpPr>
          <p:cNvPr id="9" name="AutoShape 6" descr="Image result for OpenMS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797" y="1233293"/>
            <a:ext cx="1524000" cy="1524000"/>
          </a:xfrm>
          <a:prstGeom prst="rect">
            <a:avLst/>
          </a:prstGeom>
        </p:spPr>
      </p:pic>
      <p:sp>
        <p:nvSpPr>
          <p:cNvPr id="12" name="Oval 11"/>
          <p:cNvSpPr/>
          <p:nvPr/>
        </p:nvSpPr>
        <p:spPr>
          <a:xfrm>
            <a:off x="7026925" y="5283512"/>
            <a:ext cx="473725" cy="438503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63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Zielstellung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Implementierung von bekannten (oder neuen) Metriken zur Qualitätssicherung von LC-MS Experimenten</a:t>
            </a:r>
          </a:p>
          <a:p>
            <a:pPr lvl="1"/>
            <a:r>
              <a:rPr lang="de-DE" dirty="0" smtClean="0"/>
              <a:t>OpenMS C++</a:t>
            </a:r>
          </a:p>
          <a:p>
            <a:pPr lvl="1"/>
            <a:r>
              <a:rPr lang="de-DE" dirty="0" smtClean="0"/>
              <a:t>ca. 1-4 Metriken pro Team</a:t>
            </a:r>
          </a:p>
          <a:p>
            <a:r>
              <a:rPr lang="en-US" dirty="0" err="1" smtClean="0"/>
              <a:t>Optimierung</a:t>
            </a:r>
            <a:r>
              <a:rPr lang="en-US" dirty="0" smtClean="0"/>
              <a:t> der </a:t>
            </a:r>
            <a:r>
              <a:rPr lang="en-US" dirty="0" err="1" smtClean="0"/>
              <a:t>Programmlaufzeit</a:t>
            </a:r>
            <a:r>
              <a:rPr lang="en-US" dirty="0" smtClean="0"/>
              <a:t> (C++ Code Profiling; V-Tune, </a:t>
            </a:r>
            <a:r>
              <a:rPr lang="en-US" dirty="0" err="1" smtClean="0"/>
              <a:t>Xperf</a:t>
            </a:r>
            <a:r>
              <a:rPr lang="en-US" dirty="0" smtClean="0"/>
              <a:t>,…)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Ausgleich</a:t>
            </a:r>
            <a:r>
              <a:rPr lang="en-US" dirty="0" smtClean="0"/>
              <a:t>” f</a:t>
            </a:r>
            <a:r>
              <a:rPr lang="de-DE" dirty="0" smtClean="0"/>
              <a:t>ür zusätzlichen Aufwand durch Erzeugung der Metriken</a:t>
            </a:r>
          </a:p>
          <a:p>
            <a:r>
              <a:rPr lang="de-DE" dirty="0" smtClean="0"/>
              <a:t>Visualisierung der Daten</a:t>
            </a:r>
          </a:p>
          <a:p>
            <a:pPr lvl="1"/>
            <a:r>
              <a:rPr lang="de-DE" dirty="0" smtClean="0"/>
              <a:t>Plot (R)</a:t>
            </a:r>
          </a:p>
          <a:p>
            <a:r>
              <a:rPr lang="de-DE" dirty="0" smtClean="0"/>
              <a:t>Zusammenführung der Metriken in einem automatisierten Report</a:t>
            </a:r>
          </a:p>
          <a:p>
            <a:pPr lvl="1"/>
            <a:r>
              <a:rPr lang="de-DE" dirty="0" smtClean="0"/>
              <a:t>Abstimmung zwischen den Teams</a:t>
            </a:r>
          </a:p>
          <a:p>
            <a:r>
              <a:rPr lang="de-DE" dirty="0" smtClean="0"/>
              <a:t>Erstellung eines Pull-Requests zur Aufnahme der neuen Funktionalität in die OpenMS-Entwicklerversion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134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Zeitplan</a:t>
            </a:r>
            <a:r>
              <a:rPr lang="en-US" dirty="0" smtClean="0"/>
              <a:t> - Seminar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51999"/>
            <a:ext cx="8177463" cy="43513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Mi, </a:t>
            </a:r>
            <a:r>
              <a:rPr lang="de-DE" dirty="0">
                <a:solidFill>
                  <a:srgbClr val="FF0000"/>
                </a:solidFill>
              </a:rPr>
              <a:t>01.03., 10:00 Uhr (flexibel +- 2 Wochen)</a:t>
            </a:r>
          </a:p>
          <a:p>
            <a:r>
              <a:rPr lang="de-DE" dirty="0" smtClean="0"/>
              <a:t>Vorbesprechung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</a:rPr>
              <a:t>Mo</a:t>
            </a:r>
            <a:r>
              <a:rPr lang="de-DE" dirty="0">
                <a:solidFill>
                  <a:srgbClr val="FF0000"/>
                </a:solidFill>
              </a:rPr>
              <a:t>, </a:t>
            </a:r>
            <a:r>
              <a:rPr lang="de-DE" dirty="0" smtClean="0">
                <a:solidFill>
                  <a:srgbClr val="FF0000"/>
                </a:solidFill>
              </a:rPr>
              <a:t>19.3</a:t>
            </a:r>
            <a:r>
              <a:rPr lang="de-DE" dirty="0">
                <a:solidFill>
                  <a:srgbClr val="FF0000"/>
                </a:solidFill>
              </a:rPr>
              <a:t>. - Fr, </a:t>
            </a:r>
            <a:r>
              <a:rPr lang="de-DE" dirty="0" smtClean="0">
                <a:solidFill>
                  <a:srgbClr val="FF0000"/>
                </a:solidFill>
              </a:rPr>
              <a:t>23.3</a:t>
            </a:r>
            <a:endParaRPr lang="de-DE" b="0" dirty="0" smtClean="0">
              <a:solidFill>
                <a:srgbClr val="FF0000"/>
              </a:solidFill>
              <a:effectLst/>
            </a:endParaRPr>
          </a:p>
          <a:p>
            <a:pPr fontAlgn="base"/>
            <a:r>
              <a:rPr lang="de-DE" dirty="0" smtClean="0"/>
              <a:t>Einführung in Flüssigkeitschromatograhie &amp; Massenspektrometrie (LC-MS)</a:t>
            </a:r>
          </a:p>
          <a:p>
            <a:pPr fontAlgn="base"/>
            <a:r>
              <a:rPr lang="en-US" dirty="0" smtClean="0"/>
              <a:t>Refresher: C++ und R</a:t>
            </a:r>
            <a:endParaRPr lang="de-DE" dirty="0"/>
          </a:p>
          <a:p>
            <a:pPr fontAlgn="base"/>
            <a:r>
              <a:rPr lang="de-DE" dirty="0" smtClean="0"/>
              <a:t>OpenMS (C++ library und Tools) &amp; PTXQC (QC Tool in R)</a:t>
            </a:r>
          </a:p>
          <a:p>
            <a:pPr fontAlgn="base"/>
            <a:r>
              <a:rPr lang="de-DE" dirty="0" smtClean="0"/>
              <a:t>Workflow engines: KNIME und TOPPAS</a:t>
            </a:r>
            <a:endParaRPr lang="de-DE" dirty="0"/>
          </a:p>
          <a:p>
            <a:pPr fontAlgn="base"/>
            <a:r>
              <a:rPr lang="de-DE" dirty="0" smtClean="0"/>
              <a:t>Git (version control software)</a:t>
            </a:r>
            <a:endParaRPr lang="de-DE" dirty="0"/>
          </a:p>
          <a:p>
            <a:pPr fontAlgn="base"/>
            <a:r>
              <a:rPr lang="de-DE" dirty="0" smtClean="0"/>
              <a:t>Quality metrics</a:t>
            </a:r>
          </a:p>
          <a:p>
            <a:pPr marL="0" indent="0">
              <a:buNone/>
            </a:pPr>
            <a:r>
              <a:rPr lang="de-DE" b="0" dirty="0" smtClean="0">
                <a:effectLst/>
              </a:rPr>
              <a:t/>
            </a:r>
            <a:br>
              <a:rPr lang="de-DE" b="0" dirty="0" smtClean="0">
                <a:effectLst/>
              </a:rPr>
            </a:br>
            <a:r>
              <a:rPr lang="de-DE" b="0" dirty="0" smtClean="0">
                <a:effectLst/>
              </a:rPr>
              <a:t/>
            </a:r>
            <a:br>
              <a:rPr lang="de-DE" b="0" dirty="0" smtClean="0">
                <a:effectLst/>
              </a:rPr>
            </a:br>
            <a:r>
              <a:rPr lang="de-DE" b="0" dirty="0" smtClean="0">
                <a:effectLst/>
              </a:rPr>
              <a:t/>
            </a:r>
            <a:br>
              <a:rPr lang="de-DE" b="0" dirty="0" smtClean="0">
                <a:effectLst/>
              </a:rPr>
            </a:br>
            <a:endParaRPr lang="de-DE" dirty="0"/>
          </a:p>
        </p:txBody>
      </p:sp>
      <p:sp>
        <p:nvSpPr>
          <p:cNvPr id="5" name="Rectangle 4"/>
          <p:cNvSpPr/>
          <p:nvPr/>
        </p:nvSpPr>
        <p:spPr>
          <a:xfrm>
            <a:off x="613610" y="1552189"/>
            <a:ext cx="5835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de-DE" dirty="0"/>
          </a:p>
          <a:p>
            <a:r>
              <a:rPr lang="de-DE" dirty="0"/>
              <a:t>	</a:t>
            </a:r>
            <a:endParaRPr lang="de-DE" b="1" dirty="0" smtClean="0"/>
          </a:p>
        </p:txBody>
      </p:sp>
    </p:spTree>
    <p:extLst>
      <p:ext uri="{BB962C8B-B14F-4D97-AF65-F5344CB8AC3E}">
        <p14:creationId xmlns:p14="http://schemas.microsoft.com/office/powerpoint/2010/main" val="267729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15" y="0"/>
            <a:ext cx="10515600" cy="1325563"/>
          </a:xfrm>
        </p:spPr>
        <p:txBody>
          <a:bodyPr/>
          <a:lstStyle/>
          <a:p>
            <a:r>
              <a:rPr lang="en-US" dirty="0" err="1" smtClean="0"/>
              <a:t>Zeitplan</a:t>
            </a:r>
            <a:r>
              <a:rPr lang="en-US" dirty="0" smtClean="0"/>
              <a:t> – </a:t>
            </a:r>
            <a:r>
              <a:rPr lang="en-US" dirty="0" err="1" smtClean="0"/>
              <a:t>praktischer</a:t>
            </a:r>
            <a:r>
              <a:rPr lang="en-US" dirty="0" smtClean="0"/>
              <a:t> </a:t>
            </a:r>
            <a:r>
              <a:rPr lang="en-US" dirty="0" err="1" smtClean="0"/>
              <a:t>Teil</a:t>
            </a:r>
            <a:endParaRPr lang="de-DE" dirty="0"/>
          </a:p>
        </p:txBody>
      </p:sp>
      <p:sp>
        <p:nvSpPr>
          <p:cNvPr id="5" name="Rectangle 4"/>
          <p:cNvSpPr/>
          <p:nvPr/>
        </p:nvSpPr>
        <p:spPr>
          <a:xfrm>
            <a:off x="577515" y="1225689"/>
            <a:ext cx="761197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Do, 29.03.</a:t>
            </a:r>
          </a:p>
          <a:p>
            <a:r>
              <a:rPr lang="en-US" dirty="0" err="1" smtClean="0"/>
              <a:t>Vorstellung</a:t>
            </a:r>
            <a:r>
              <a:rPr lang="en-US" dirty="0" smtClean="0"/>
              <a:t> der Pl</a:t>
            </a:r>
            <a:r>
              <a:rPr lang="de-DE" dirty="0" smtClean="0"/>
              <a:t>ä</a:t>
            </a:r>
            <a:r>
              <a:rPr lang="en-US" dirty="0" smtClean="0"/>
              <a:t>ne</a:t>
            </a:r>
            <a:r>
              <a:rPr lang="en-US" dirty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de-DE" dirty="0" smtClean="0">
              <a:solidFill>
                <a:srgbClr val="FF0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Mo</a:t>
            </a:r>
            <a:r>
              <a:rPr lang="de-DE" dirty="0">
                <a:solidFill>
                  <a:srgbClr val="FF0000"/>
                </a:solidFill>
              </a:rPr>
              <a:t>, 09.04 - Fr, 11.05.</a:t>
            </a:r>
          </a:p>
          <a:p>
            <a:r>
              <a:rPr lang="de-DE" b="1" dirty="0" smtClean="0"/>
              <a:t>Woche </a:t>
            </a:r>
            <a:r>
              <a:rPr lang="de-DE" b="1" dirty="0"/>
              <a:t>1(+2):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OpenMS-develop </a:t>
            </a:r>
            <a:r>
              <a:rPr lang="de-DE" dirty="0"/>
              <a:t>installieren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Projekt auf </a:t>
            </a:r>
            <a:r>
              <a:rPr lang="de-DE" u="sng" dirty="0"/>
              <a:t>https://git.imp.fu-berlin.de</a:t>
            </a:r>
            <a:r>
              <a:rPr lang="de-DE" dirty="0"/>
              <a:t> clonen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Einarbeitung in </a:t>
            </a:r>
            <a:r>
              <a:rPr lang="de-DE" dirty="0" smtClean="0"/>
              <a:t>OpenMS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Relevante Literatur lesen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(Externe </a:t>
            </a:r>
            <a:r>
              <a:rPr lang="de-DE" dirty="0"/>
              <a:t>Programme </a:t>
            </a:r>
            <a:r>
              <a:rPr lang="de-DE" dirty="0" smtClean="0"/>
              <a:t>testen)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Metriken aussuchen, Zeitplan erstellen, Vortrag</a:t>
            </a:r>
          </a:p>
          <a:p>
            <a:r>
              <a:rPr lang="de-DE" b="1" dirty="0" smtClean="0"/>
              <a:t>Woche 3+4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Neue Metriken implementieren (C++/R)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Visualisieren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Tests schreiben</a:t>
            </a:r>
          </a:p>
          <a:p>
            <a:r>
              <a:rPr lang="de-DE" b="1" dirty="0" smtClean="0"/>
              <a:t>Woche </a:t>
            </a:r>
            <a:r>
              <a:rPr lang="de-DE" b="1" dirty="0"/>
              <a:t>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Workflows finalisieren (C</a:t>
            </a:r>
            <a:r>
              <a:rPr lang="de-DE" dirty="0" smtClean="0"/>
              <a:t>++/R</a:t>
            </a:r>
            <a:r>
              <a:rPr lang="de-DE" dirty="0"/>
              <a:t>); </a:t>
            </a:r>
            <a:r>
              <a:rPr lang="de-DE" dirty="0" smtClean="0"/>
              <a:t>evtl. Bugs </a:t>
            </a:r>
            <a:r>
              <a:rPr lang="de-DE" dirty="0"/>
              <a:t>fixen;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Abschlussbericht schreiben (Resultate, Metriken, Screenshots, Workflows)</a:t>
            </a:r>
          </a:p>
          <a:p>
            <a:r>
              <a:rPr lang="de-DE" dirty="0"/>
              <a:t/>
            </a:r>
            <a:br>
              <a:rPr lang="de-DE" dirty="0"/>
            </a:br>
            <a:r>
              <a:rPr lang="de-DE" dirty="0" smtClean="0">
                <a:solidFill>
                  <a:srgbClr val="FF0000"/>
                </a:solidFill>
              </a:rPr>
              <a:t>Fr, 18.5. </a:t>
            </a:r>
            <a:r>
              <a:rPr lang="de-DE" dirty="0" smtClean="0"/>
              <a:t>Abschlussbericht und Vorstellung der Ergebnisse</a:t>
            </a:r>
            <a:endParaRPr lang="de-DE" dirty="0"/>
          </a:p>
        </p:txBody>
      </p:sp>
      <p:sp>
        <p:nvSpPr>
          <p:cNvPr id="6" name="Rectangle 5"/>
          <p:cNvSpPr/>
          <p:nvPr/>
        </p:nvSpPr>
        <p:spPr>
          <a:xfrm>
            <a:off x="7740317" y="3491617"/>
            <a:ext cx="31522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/>
              <a:t>wöchentliche Besprechung</a:t>
            </a:r>
            <a:endParaRPr lang="de-DE" dirty="0"/>
          </a:p>
          <a:p>
            <a:pPr fontAlgn="base"/>
            <a:r>
              <a:rPr lang="de-DE" dirty="0" smtClean="0">
                <a:solidFill>
                  <a:srgbClr val="FF0000"/>
                </a:solidFill>
              </a:rPr>
              <a:t>Freitags: </a:t>
            </a:r>
            <a:r>
              <a:rPr lang="de-DE" dirty="0">
                <a:solidFill>
                  <a:srgbClr val="FF0000"/>
                </a:solidFill>
              </a:rPr>
              <a:t>10-12 Uhr,</a:t>
            </a:r>
          </a:p>
          <a:p>
            <a:pPr fontAlgn="base"/>
            <a:r>
              <a:rPr lang="de-DE" dirty="0"/>
              <a:t>Weiteres Vorgehen, Anpassung des Zeitplans, Problemlösung</a:t>
            </a:r>
          </a:p>
        </p:txBody>
      </p:sp>
    </p:spTree>
    <p:extLst>
      <p:ext uri="{BB962C8B-B14F-4D97-AF65-F5344CB8AC3E}">
        <p14:creationId xmlns:p14="http://schemas.microsoft.com/office/powerpoint/2010/main" val="13455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395</Words>
  <Application>Microsoft Office PowerPoint</Application>
  <PresentationFormat>Widescreen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OpenMS</vt:lpstr>
      <vt:lpstr>PowerPoint Presentation</vt:lpstr>
      <vt:lpstr>Proteomik-Pipeline</vt:lpstr>
      <vt:lpstr>QC Beispiel – Alignment von Retentionszeiten</vt:lpstr>
      <vt:lpstr>QC Beispiel - Gesamtübersicht</vt:lpstr>
      <vt:lpstr>Software Pipeline (KNIME)</vt:lpstr>
      <vt:lpstr>Zielstellung</vt:lpstr>
      <vt:lpstr>Zeitplan - Seminar</vt:lpstr>
      <vt:lpstr>Zeitplan – praktischer Teil</vt:lpstr>
      <vt:lpstr>Vorraussetzungen</vt:lpstr>
      <vt:lpstr>Fragen?</vt:lpstr>
    </vt:vector>
  </TitlesOfParts>
  <Company>Freie Universität Berlin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OpenMS</dc:title>
  <dc:creator>Bielow, Chris</dc:creator>
  <cp:lastModifiedBy>Bielow, Chris</cp:lastModifiedBy>
  <cp:revision>34</cp:revision>
  <dcterms:created xsi:type="dcterms:W3CDTF">2017-01-26T15:27:32Z</dcterms:created>
  <dcterms:modified xsi:type="dcterms:W3CDTF">2018-02-02T11:51:08Z</dcterms:modified>
</cp:coreProperties>
</file>